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2"/>
  </p:handoutMasterIdLst>
  <p:sldIdLst>
    <p:sldId id="902" r:id="rId3"/>
    <p:sldId id="789" r:id="rId5"/>
    <p:sldId id="1150" r:id="rId6"/>
    <p:sldId id="7422" r:id="rId7"/>
    <p:sldId id="7424" r:id="rId8"/>
    <p:sldId id="848" r:id="rId9"/>
    <p:sldId id="849" r:id="rId10"/>
    <p:sldId id="7423" r:id="rId11"/>
    <p:sldId id="851" r:id="rId12"/>
    <p:sldId id="1146" r:id="rId13"/>
    <p:sldId id="853" r:id="rId14"/>
    <p:sldId id="7439" r:id="rId15"/>
    <p:sldId id="7425" r:id="rId16"/>
    <p:sldId id="7426" r:id="rId17"/>
    <p:sldId id="7428" r:id="rId18"/>
    <p:sldId id="7429" r:id="rId19"/>
    <p:sldId id="7430" r:id="rId20"/>
    <p:sldId id="7427" r:id="rId21"/>
    <p:sldId id="7431" r:id="rId22"/>
    <p:sldId id="7432" r:id="rId23"/>
    <p:sldId id="7433" r:id="rId24"/>
    <p:sldId id="7434" r:id="rId25"/>
    <p:sldId id="7435" r:id="rId26"/>
    <p:sldId id="7436" r:id="rId27"/>
    <p:sldId id="7472" r:id="rId28"/>
    <p:sldId id="7438" r:id="rId29"/>
    <p:sldId id="7441" r:id="rId30"/>
    <p:sldId id="7442" r:id="rId31"/>
    <p:sldId id="7444" r:id="rId32"/>
    <p:sldId id="7443" r:id="rId33"/>
    <p:sldId id="7459" r:id="rId34"/>
    <p:sldId id="7460" r:id="rId35"/>
    <p:sldId id="7466" r:id="rId36"/>
    <p:sldId id="7462" r:id="rId37"/>
    <p:sldId id="7463" r:id="rId38"/>
    <p:sldId id="7464" r:id="rId39"/>
    <p:sldId id="7465" r:id="rId40"/>
    <p:sldId id="7232" r:id="rId41"/>
  </p:sldIdLst>
  <p:sldSz cx="12192000" cy="6858000"/>
  <p:notesSz cx="6760845" cy="9942195"/>
  <p:custDataLst>
    <p:tags r:id="rId47"/>
  </p:custDataLst>
  <p:defaultTextStyle>
    <a:defPPr>
      <a:defRPr lang="zh-CN"/>
    </a:defPPr>
    <a:lvl1pPr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1pPr>
    <a:lvl2pPr marL="4572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2pPr>
    <a:lvl3pPr marL="9144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3pPr>
    <a:lvl4pPr marL="13716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4pPr>
    <a:lvl5pPr marL="18288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5pPr>
    <a:lvl6pPr marL="22860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6pPr>
    <a:lvl7pPr marL="27432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7pPr>
    <a:lvl8pPr marL="32004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8pPr>
    <a:lvl9pPr marL="36576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901"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蔡 智" initials="蔡"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2D69"/>
    <a:srgbClr val="002060"/>
    <a:srgbClr val="003366"/>
    <a:srgbClr val="4E6491"/>
    <a:srgbClr val="305497"/>
    <a:srgbClr val="FADD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53" autoAdjust="0"/>
    <p:restoredTop sz="81543" autoAdjust="0"/>
  </p:normalViewPr>
  <p:slideViewPr>
    <p:cSldViewPr showGuides="1">
      <p:cViewPr>
        <p:scale>
          <a:sx n="66" d="100"/>
          <a:sy n="66" d="100"/>
        </p:scale>
        <p:origin x="672" y="420"/>
      </p:cViewPr>
      <p:guideLst>
        <p:guide orient="horz" pos="2901"/>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71" d="100"/>
          <a:sy n="71" d="100"/>
        </p:scale>
        <p:origin x="2877" y="6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3.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8475"/>
          </a:xfrm>
          <a:prstGeom prst="rect">
            <a:avLst/>
          </a:prstGeom>
        </p:spPr>
        <p:txBody>
          <a:bodyPr vert="horz" lIns="91979" tIns="45990" rIns="91979" bIns="45990" rtlCol="0"/>
          <a:lstStyle>
            <a:lvl1pPr algn="l">
              <a:defRPr sz="1200">
                <a:latin typeface="黑体" panose="02010609060101010101" pitchFamily="49" charset="-122"/>
              </a:defRPr>
            </a:lvl1pPr>
          </a:lstStyle>
          <a:p>
            <a:pPr>
              <a:defRPr/>
            </a:pPr>
            <a:endParaRPr lang="zh-CN" altLang="en-US"/>
          </a:p>
        </p:txBody>
      </p:sp>
      <p:sp>
        <p:nvSpPr>
          <p:cNvPr id="3" name="日期占位符 2"/>
          <p:cNvSpPr>
            <a:spLocks noGrp="1"/>
          </p:cNvSpPr>
          <p:nvPr>
            <p:ph type="dt" sz="quarter" idx="1"/>
          </p:nvPr>
        </p:nvSpPr>
        <p:spPr>
          <a:xfrm>
            <a:off x="3829050" y="0"/>
            <a:ext cx="2930525" cy="498475"/>
          </a:xfrm>
          <a:prstGeom prst="rect">
            <a:avLst/>
          </a:prstGeom>
        </p:spPr>
        <p:txBody>
          <a:bodyPr vert="horz" lIns="91979" tIns="45990" rIns="91979" bIns="45990" rtlCol="0"/>
          <a:lstStyle>
            <a:lvl1pPr algn="r">
              <a:defRPr sz="1200">
                <a:latin typeface="黑体" panose="02010609060101010101" pitchFamily="49" charset="-122"/>
              </a:defRPr>
            </a:lvl1pPr>
          </a:lstStyle>
          <a:p>
            <a:pPr>
              <a:defRPr/>
            </a:pPr>
            <a:fld id="{70DA2407-6ED7-4B4C-95FF-B1540E8EEA6C}" type="datetimeFigureOut">
              <a:rPr lang="zh-CN" altLang="en-US"/>
            </a:fld>
            <a:endParaRPr lang="zh-CN" altLang="en-US"/>
          </a:p>
        </p:txBody>
      </p:sp>
      <p:sp>
        <p:nvSpPr>
          <p:cNvPr id="4" name="页脚占位符 3"/>
          <p:cNvSpPr>
            <a:spLocks noGrp="1"/>
          </p:cNvSpPr>
          <p:nvPr>
            <p:ph type="ftr" sz="quarter" idx="2"/>
          </p:nvPr>
        </p:nvSpPr>
        <p:spPr>
          <a:xfrm>
            <a:off x="0" y="9444038"/>
            <a:ext cx="2930525" cy="498475"/>
          </a:xfrm>
          <a:prstGeom prst="rect">
            <a:avLst/>
          </a:prstGeom>
        </p:spPr>
        <p:txBody>
          <a:bodyPr vert="horz" lIns="91979" tIns="45990" rIns="91979" bIns="45990" rtlCol="0" anchor="b"/>
          <a:lstStyle>
            <a:lvl1pPr algn="l">
              <a:defRPr sz="1200">
                <a:latin typeface="黑体" panose="02010609060101010101" pitchFamily="49" charset="-122"/>
              </a:defRPr>
            </a:lvl1pPr>
          </a:lstStyle>
          <a:p>
            <a:pPr>
              <a:defRPr/>
            </a:pPr>
            <a:endParaRPr lang="zh-CN" altLang="en-US"/>
          </a:p>
        </p:txBody>
      </p:sp>
      <p:sp>
        <p:nvSpPr>
          <p:cNvPr id="5" name="灯片编号占位符 4"/>
          <p:cNvSpPr>
            <a:spLocks noGrp="1"/>
          </p:cNvSpPr>
          <p:nvPr>
            <p:ph type="sldNum" sz="quarter" idx="3"/>
          </p:nvPr>
        </p:nvSpPr>
        <p:spPr>
          <a:xfrm>
            <a:off x="3829050" y="9444038"/>
            <a:ext cx="2930525" cy="498475"/>
          </a:xfrm>
          <a:prstGeom prst="rect">
            <a:avLst/>
          </a:prstGeom>
        </p:spPr>
        <p:txBody>
          <a:bodyPr vert="horz" wrap="square" lIns="91979" tIns="45990" rIns="91979" bIns="45990" numCol="1" anchor="b" anchorCtr="0" compatLnSpc="1"/>
          <a:lstStyle>
            <a:lvl1pPr algn="r">
              <a:defRPr sz="1200"/>
            </a:lvl1pPr>
          </a:lstStyle>
          <a:p>
            <a:pPr>
              <a:defRPr/>
            </a:pPr>
            <a:fld id="{9E149002-130C-4743-B301-50FDB9BA62AE}" type="slidenum">
              <a:rPr lang="zh-CN" altLang="en-US"/>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2930525" cy="496888"/>
          </a:xfrm>
          <a:prstGeom prst="rect">
            <a:avLst/>
          </a:prstGeom>
          <a:noFill/>
          <a:ln>
            <a:noFill/>
          </a:ln>
          <a:effectLst/>
        </p:spPr>
        <p:txBody>
          <a:bodyPr vert="horz" wrap="square" lIns="91979" tIns="45990" rIns="91979" bIns="45990" numCol="1" anchor="t" anchorCtr="0" compatLnSpc="1"/>
          <a:lstStyle>
            <a:lvl1pP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68611" name="Rectangle 3"/>
          <p:cNvSpPr>
            <a:spLocks noGrp="1" noChangeArrowheads="1"/>
          </p:cNvSpPr>
          <p:nvPr>
            <p:ph type="dt" idx="1"/>
          </p:nvPr>
        </p:nvSpPr>
        <p:spPr bwMode="auto">
          <a:xfrm>
            <a:off x="3829050" y="0"/>
            <a:ext cx="2930525" cy="496888"/>
          </a:xfrm>
          <a:prstGeom prst="rect">
            <a:avLst/>
          </a:prstGeom>
          <a:noFill/>
          <a:ln>
            <a:noFill/>
          </a:ln>
          <a:effectLst/>
        </p:spPr>
        <p:txBody>
          <a:bodyPr vert="horz" wrap="square" lIns="91979" tIns="45990" rIns="91979" bIns="45990" numCol="1" anchor="t" anchorCtr="0" compatLnSpc="1"/>
          <a:lstStyle>
            <a:lvl1pPr algn="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65088" y="744538"/>
            <a:ext cx="6630987" cy="37306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3" name="Rectangle 5"/>
          <p:cNvSpPr>
            <a:spLocks noGrp="1" noChangeArrowheads="1"/>
          </p:cNvSpPr>
          <p:nvPr>
            <p:ph type="body" sz="quarter" idx="3"/>
          </p:nvPr>
        </p:nvSpPr>
        <p:spPr bwMode="auto">
          <a:xfrm>
            <a:off x="676275" y="4722813"/>
            <a:ext cx="5408613" cy="4473575"/>
          </a:xfrm>
          <a:prstGeom prst="rect">
            <a:avLst/>
          </a:prstGeom>
          <a:noFill/>
          <a:ln>
            <a:noFill/>
          </a:ln>
          <a:effectLst/>
        </p:spPr>
        <p:txBody>
          <a:bodyPr vert="horz" wrap="square" lIns="91979" tIns="45990" rIns="91979" bIns="4599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8614" name="Rectangle 6"/>
          <p:cNvSpPr>
            <a:spLocks noGrp="1" noChangeArrowheads="1"/>
          </p:cNvSpPr>
          <p:nvPr>
            <p:ph type="ftr" sz="quarter" idx="4"/>
          </p:nvPr>
        </p:nvSpPr>
        <p:spPr bwMode="auto">
          <a:xfrm>
            <a:off x="0" y="9444038"/>
            <a:ext cx="2930525" cy="496887"/>
          </a:xfrm>
          <a:prstGeom prst="rect">
            <a:avLst/>
          </a:prstGeom>
          <a:noFill/>
          <a:ln>
            <a:noFill/>
          </a:ln>
          <a:effectLst/>
        </p:spPr>
        <p:txBody>
          <a:bodyPr vert="horz" wrap="square" lIns="91979" tIns="45990" rIns="91979" bIns="45990" numCol="1" anchor="b" anchorCtr="0" compatLnSpc="1"/>
          <a:lstStyle>
            <a:lvl1pP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68615" name="Rectangle 7"/>
          <p:cNvSpPr>
            <a:spLocks noGrp="1" noChangeArrowheads="1"/>
          </p:cNvSpPr>
          <p:nvPr>
            <p:ph type="sldNum" sz="quarter" idx="5"/>
          </p:nvPr>
        </p:nvSpPr>
        <p:spPr bwMode="auto">
          <a:xfrm>
            <a:off x="3829050" y="9444038"/>
            <a:ext cx="2930525" cy="496887"/>
          </a:xfrm>
          <a:prstGeom prst="rect">
            <a:avLst/>
          </a:prstGeom>
          <a:noFill/>
          <a:ln>
            <a:noFill/>
          </a:ln>
          <a:effectLst/>
        </p:spPr>
        <p:txBody>
          <a:bodyPr vert="horz" wrap="square" lIns="91979" tIns="45990" rIns="91979" bIns="45990" numCol="1" anchor="b" anchorCtr="0" compatLnSpc="1"/>
          <a:lstStyle>
            <a:lvl1pPr algn="r" eaLnBrk="1" hangingPunct="1">
              <a:defRPr sz="1200">
                <a:solidFill>
                  <a:schemeClr val="tx1"/>
                </a:solidFill>
                <a:latin typeface="Arial" panose="020B0604020202020204" pitchFamily="34" charset="0"/>
              </a:defRPr>
            </a:lvl1pPr>
          </a:lstStyle>
          <a:p>
            <a:pPr>
              <a:defRPr/>
            </a:pPr>
            <a:fld id="{ED5A08DB-BB1F-124B-9A38-EDA766AFC833}" type="slidenum">
              <a:rPr lang="en-US" altLang="zh-CN"/>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这张幻灯片延续介绍</a:t>
            </a:r>
            <a:r>
              <a:rPr lang="en-US" altLang="zh-CN"/>
              <a:t>MIT</a:t>
            </a:r>
            <a:r>
              <a:rPr lang="zh-CN" altLang="en-US"/>
              <a:t>的</a:t>
            </a:r>
            <a:r>
              <a:rPr lang="en-US" altLang="zh-CN"/>
              <a:t>Eyeriss</a:t>
            </a:r>
            <a:r>
              <a:rPr lang="zh-CN" altLang="en-US"/>
              <a:t>（</a:t>
            </a:r>
            <a:r>
              <a:rPr lang="en-US" altLang="zh-CN"/>
              <a:t>2016 </a:t>
            </a:r>
            <a:r>
              <a:rPr lang="zh-CN" altLang="en-US"/>
              <a:t>），深入阐述其工作原理和优势：</a:t>
            </a:r>
            <a:endParaRPr lang="zh-CN" altLang="en-US"/>
          </a:p>
          <a:p>
            <a:r>
              <a:rPr lang="en-US" altLang="zh-CN"/>
              <a:t>### </a:t>
            </a:r>
            <a:r>
              <a:rPr lang="zh-CN" altLang="en-US"/>
              <a:t>计算流程</a:t>
            </a:r>
            <a:endParaRPr lang="zh-CN" altLang="en-US"/>
          </a:p>
          <a:p>
            <a:r>
              <a:rPr lang="en-US" altLang="zh-CN"/>
              <a:t>- **</a:t>
            </a:r>
            <a:r>
              <a:rPr lang="zh-CN" altLang="en-US"/>
              <a:t>数据分配</a:t>
            </a:r>
            <a:r>
              <a:rPr lang="en-US" altLang="zh-CN"/>
              <a:t>**</a:t>
            </a:r>
            <a:r>
              <a:rPr lang="zh-CN" altLang="en-US"/>
              <a:t>：对于</a:t>
            </a:r>
            <a:r>
              <a:rPr lang="en-US" altLang="zh-CN"/>
              <a:t>3</a:t>
            </a:r>
            <a:r>
              <a:rPr lang="en-US" altLang="en-US"/>
              <a:t>×</a:t>
            </a:r>
            <a:r>
              <a:rPr lang="en-US" altLang="zh-CN"/>
              <a:t>3</a:t>
            </a:r>
            <a:r>
              <a:rPr lang="zh-CN" altLang="en-US"/>
              <a:t>核的卷积操作，将其</a:t>
            </a:r>
            <a:r>
              <a:rPr lang="en-US" altLang="zh-CN"/>
              <a:t>3</a:t>
            </a:r>
            <a:r>
              <a:rPr lang="zh-CN" altLang="en-US"/>
              <a:t>行数据分配给同列的</a:t>
            </a:r>
            <a:r>
              <a:rPr lang="en-US" altLang="zh-CN"/>
              <a:t>3</a:t>
            </a:r>
            <a:r>
              <a:rPr lang="zh-CN" altLang="en-US"/>
              <a:t>个处理单元（</a:t>
            </a:r>
            <a:r>
              <a:rPr lang="en-US" altLang="zh-CN"/>
              <a:t>PE </a:t>
            </a:r>
            <a:r>
              <a:rPr lang="zh-CN" altLang="en-US"/>
              <a:t>）。这种分配方式充分利用</a:t>
            </a:r>
            <a:r>
              <a:rPr lang="en-US" altLang="zh-CN"/>
              <a:t>PE</a:t>
            </a:r>
            <a:r>
              <a:rPr lang="zh-CN" altLang="en-US"/>
              <a:t>阵列结构，实现并行计算。</a:t>
            </a:r>
            <a:endParaRPr lang="zh-CN" altLang="en-US"/>
          </a:p>
          <a:p>
            <a:r>
              <a:rPr lang="en-US" altLang="zh-CN"/>
              <a:t>- **</a:t>
            </a:r>
            <a:r>
              <a:rPr lang="zh-CN" altLang="en-US"/>
              <a:t>运算过程</a:t>
            </a:r>
            <a:r>
              <a:rPr lang="en-US" altLang="zh-CN"/>
              <a:t>**</a:t>
            </a:r>
            <a:r>
              <a:rPr lang="zh-CN" altLang="en-US"/>
              <a:t>：输入特征图（</a:t>
            </a:r>
            <a:r>
              <a:rPr lang="en-US" altLang="zh-CN"/>
              <a:t>IFM</a:t>
            </a:r>
            <a:r>
              <a:rPr lang="zh-CN" altLang="en-US"/>
              <a:t>）数据流过</a:t>
            </a:r>
            <a:r>
              <a:rPr lang="en-US" altLang="zh-CN"/>
              <a:t>PE</a:t>
            </a:r>
            <a:r>
              <a:rPr lang="zh-CN" altLang="en-US"/>
              <a:t>时进行乘法运算，然后与邻行传递过来的部分和进行累加，之后结果再向行间传递</a:t>
            </a:r>
            <a:r>
              <a:rPr lang="en-US" altLang="zh-CN"/>
              <a:t> </a:t>
            </a:r>
            <a:r>
              <a:rPr lang="zh-CN" altLang="en-US"/>
              <a:t>。通过这种方式，在</a:t>
            </a:r>
            <a:r>
              <a:rPr lang="en-US" altLang="zh-CN"/>
              <a:t>PE</a:t>
            </a:r>
            <a:r>
              <a:rPr lang="zh-CN" altLang="en-US"/>
              <a:t>间高效传递和处理数据，完成卷积计算。</a:t>
            </a:r>
            <a:endParaRPr lang="zh-CN" altLang="en-US"/>
          </a:p>
          <a:p>
            <a:r>
              <a:rPr lang="en-US" altLang="zh-CN"/>
              <a:t>### </a:t>
            </a:r>
            <a:r>
              <a:rPr lang="zh-CN" altLang="en-US"/>
              <a:t>数据复用</a:t>
            </a:r>
            <a:endParaRPr lang="zh-CN" altLang="en-US"/>
          </a:p>
          <a:p>
            <a:r>
              <a:rPr lang="en-US" altLang="zh-CN"/>
              <a:t>- **</a:t>
            </a:r>
            <a:r>
              <a:rPr lang="zh-CN" altLang="en-US"/>
              <a:t>减少存储交互</a:t>
            </a:r>
            <a:r>
              <a:rPr lang="en-US" altLang="zh-CN"/>
              <a:t>**</a:t>
            </a:r>
            <a:r>
              <a:rPr lang="zh-CN" altLang="en-US"/>
              <a:t>：权重数据及部分和数据不需要与全局缓存频繁交互</a:t>
            </a:r>
            <a:r>
              <a:rPr lang="en-US" altLang="zh-CN"/>
              <a:t> </a:t>
            </a:r>
            <a:r>
              <a:rPr lang="zh-CN" altLang="en-US"/>
              <a:t>。通过在</a:t>
            </a:r>
            <a:r>
              <a:rPr lang="en-US" altLang="zh-CN"/>
              <a:t>PE</a:t>
            </a:r>
            <a:r>
              <a:rPr lang="zh-CN" altLang="en-US"/>
              <a:t>间直接传递和处理数据，实现了权重数据和输出数据的重用</a:t>
            </a:r>
            <a:r>
              <a:rPr lang="en-US" altLang="zh-CN"/>
              <a:t> </a:t>
            </a:r>
            <a:r>
              <a:rPr lang="zh-CN" altLang="en-US"/>
              <a:t>。降低了对全局缓存的访问频率，减少数据传输开销。</a:t>
            </a:r>
            <a:endParaRPr lang="zh-CN" altLang="en-US"/>
          </a:p>
          <a:p>
            <a:r>
              <a:rPr lang="en-US" altLang="zh-CN"/>
              <a:t>### </a:t>
            </a:r>
            <a:r>
              <a:rPr lang="zh-CN" altLang="en-US"/>
              <a:t>性能优势</a:t>
            </a:r>
            <a:endParaRPr lang="zh-CN" altLang="en-US"/>
          </a:p>
          <a:p>
            <a:r>
              <a:rPr lang="en-US" altLang="zh-CN"/>
              <a:t>- **</a:t>
            </a:r>
            <a:r>
              <a:rPr lang="zh-CN" altLang="en-US"/>
              <a:t>能效提升</a:t>
            </a:r>
            <a:r>
              <a:rPr lang="en-US" altLang="zh-CN"/>
              <a:t>**</a:t>
            </a:r>
            <a:r>
              <a:rPr lang="zh-CN" altLang="en-US"/>
              <a:t>：采用低成本存储访问策略，有效提升了计算能效</a:t>
            </a:r>
            <a:r>
              <a:rPr lang="en-US" altLang="zh-CN"/>
              <a:t> </a:t>
            </a:r>
            <a:r>
              <a:rPr lang="zh-CN" altLang="en-US"/>
              <a:t>。最终使得</a:t>
            </a:r>
            <a:r>
              <a:rPr lang="en-US" altLang="zh-CN"/>
              <a:t>Eyeriss</a:t>
            </a:r>
            <a:r>
              <a:rPr lang="zh-CN" altLang="en-US"/>
              <a:t>的计算能效相较于传统方法提升</a:t>
            </a:r>
            <a:r>
              <a:rPr lang="en-US" altLang="zh-CN"/>
              <a:t>10</a:t>
            </a:r>
            <a:r>
              <a:rPr lang="zh-CN" altLang="en-US"/>
              <a:t>倍</a:t>
            </a:r>
            <a:r>
              <a:rPr lang="en-US" altLang="zh-CN"/>
              <a:t> </a:t>
            </a:r>
            <a:r>
              <a:rPr lang="zh-CN" altLang="en-US"/>
              <a:t>。在深度卷积神经网络计算中，以更低能耗实现更高性能。</a:t>
            </a:r>
            <a:r>
              <a:rPr lang="en-US" altLang="zh-CN"/>
              <a:t> </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这张幻灯片介绍了比利时鲁汶大学</a:t>
            </a:r>
            <a:r>
              <a:rPr lang="en-US" altLang="zh-CN"/>
              <a:t>2017</a:t>
            </a:r>
            <a:r>
              <a:rPr lang="zh-CN" altLang="en-US"/>
              <a:t>年的</a:t>
            </a:r>
            <a:r>
              <a:rPr lang="en-US" altLang="zh-CN"/>
              <a:t>ENVISION</a:t>
            </a:r>
            <a:r>
              <a:rPr lang="zh-CN" altLang="en-US"/>
              <a:t>，属于空域架构代表性设计，内容如下：</a:t>
            </a:r>
            <a:endParaRPr lang="zh-CN" altLang="en-US"/>
          </a:p>
          <a:p>
            <a:r>
              <a:rPr lang="en-US" altLang="zh-CN"/>
              <a:t>### </a:t>
            </a:r>
            <a:r>
              <a:rPr lang="zh-CN" altLang="en-US"/>
              <a:t>架构组件</a:t>
            </a:r>
            <a:endParaRPr lang="zh-CN" altLang="en-US"/>
          </a:p>
          <a:p>
            <a:r>
              <a:rPr lang="en-US" altLang="zh-CN"/>
              <a:t>- **</a:t>
            </a:r>
            <a:r>
              <a:rPr lang="zh-CN" altLang="en-US"/>
              <a:t>处理单元</a:t>
            </a:r>
            <a:r>
              <a:rPr lang="en-US" altLang="zh-CN"/>
              <a:t>**</a:t>
            </a:r>
            <a:r>
              <a:rPr lang="zh-CN" altLang="en-US"/>
              <a:t>：采用</a:t>
            </a:r>
            <a:r>
              <a:rPr lang="en-US" altLang="zh-CN"/>
              <a:t>16bit RISC</a:t>
            </a:r>
            <a:r>
              <a:rPr lang="zh-CN" altLang="en-US"/>
              <a:t>核，配备专用的</a:t>
            </a:r>
            <a:r>
              <a:rPr lang="en-US" altLang="zh-CN"/>
              <a:t>ReLU</a:t>
            </a:r>
            <a:r>
              <a:rPr lang="zh-CN" altLang="en-US"/>
              <a:t>和池化一维</a:t>
            </a:r>
            <a:r>
              <a:rPr lang="en-US" altLang="zh-CN"/>
              <a:t>SIMD</a:t>
            </a:r>
            <a:r>
              <a:rPr lang="zh-CN" altLang="en-US"/>
              <a:t>处理单元</a:t>
            </a:r>
            <a:r>
              <a:rPr lang="en-US" altLang="zh-CN"/>
              <a:t> </a:t>
            </a:r>
            <a:r>
              <a:rPr lang="zh-CN" altLang="en-US"/>
              <a:t>。能高效执行神经网络中的激活函数计算和池化操作，提升计算效率。</a:t>
            </a:r>
            <a:endParaRPr lang="zh-CN" altLang="en-US"/>
          </a:p>
          <a:p>
            <a:r>
              <a:rPr lang="en-US" altLang="zh-CN"/>
              <a:t>- **MAC</a:t>
            </a:r>
            <a:r>
              <a:rPr lang="zh-CN" altLang="en-US"/>
              <a:t>阵列</a:t>
            </a:r>
            <a:r>
              <a:rPr lang="en-US" altLang="zh-CN"/>
              <a:t>**</a:t>
            </a:r>
            <a:r>
              <a:rPr lang="zh-CN" altLang="en-US"/>
              <a:t>：卷积层和全连接层使用</a:t>
            </a:r>
            <a:r>
              <a:rPr lang="en-US" altLang="zh-CN"/>
              <a:t>16</a:t>
            </a:r>
            <a:r>
              <a:rPr lang="en-US" altLang="en-US"/>
              <a:t>×</a:t>
            </a:r>
            <a:r>
              <a:rPr lang="en-US" altLang="zh-CN"/>
              <a:t>16</a:t>
            </a:r>
            <a:r>
              <a:rPr lang="zh-CN" altLang="en-US"/>
              <a:t>的</a:t>
            </a:r>
            <a:r>
              <a:rPr lang="en-US" altLang="zh-CN"/>
              <a:t>MAC</a:t>
            </a:r>
            <a:r>
              <a:rPr lang="zh-CN" altLang="en-US"/>
              <a:t>（乘加）阵列</a:t>
            </a:r>
            <a:r>
              <a:rPr lang="en-US" altLang="zh-CN"/>
              <a:t> </a:t>
            </a:r>
            <a:r>
              <a:rPr lang="zh-CN" altLang="en-US"/>
              <a:t>，并具备电压</a:t>
            </a:r>
            <a:r>
              <a:rPr lang="en-US" altLang="zh-CN"/>
              <a:t> - </a:t>
            </a:r>
            <a:r>
              <a:rPr lang="zh-CN" altLang="en-US"/>
              <a:t>精度</a:t>
            </a:r>
            <a:r>
              <a:rPr lang="en-US" altLang="zh-CN"/>
              <a:t> - </a:t>
            </a:r>
            <a:r>
              <a:rPr lang="zh-CN" altLang="en-US"/>
              <a:t>频率动态缩放（</a:t>
            </a:r>
            <a:r>
              <a:rPr lang="en-US" altLang="zh-CN"/>
              <a:t>DVAFS</a:t>
            </a:r>
            <a:r>
              <a:rPr lang="zh-CN" altLang="en-US"/>
              <a:t>）功能。可根据计算任务需求动态调整工作参数，平衡性能与能耗。</a:t>
            </a:r>
            <a:endParaRPr lang="zh-CN" altLang="en-US"/>
          </a:p>
          <a:p>
            <a:r>
              <a:rPr lang="en-US" altLang="zh-CN"/>
              <a:t>### </a:t>
            </a:r>
            <a:r>
              <a:rPr lang="zh-CN" altLang="en-US"/>
              <a:t>数据处理优势</a:t>
            </a:r>
            <a:endParaRPr lang="zh-CN" altLang="en-US"/>
          </a:p>
          <a:p>
            <a:r>
              <a:rPr lang="en-US" altLang="zh-CN"/>
              <a:t>- **</a:t>
            </a:r>
            <a:r>
              <a:rPr lang="zh-CN" altLang="en-US"/>
              <a:t>数据效率提升</a:t>
            </a:r>
            <a:r>
              <a:rPr lang="en-US" altLang="zh-CN"/>
              <a:t>**</a:t>
            </a:r>
            <a:r>
              <a:rPr lang="zh-CN" altLang="en-US"/>
              <a:t>：利用</a:t>
            </a:r>
            <a:r>
              <a:rPr lang="en-US" altLang="zh-CN"/>
              <a:t>DNN</a:t>
            </a:r>
            <a:r>
              <a:rPr lang="zh-CN" altLang="en-US"/>
              <a:t>内在的并行性和重用性</a:t>
            </a:r>
            <a:r>
              <a:rPr lang="en-US" altLang="zh-CN"/>
              <a:t> </a:t>
            </a:r>
            <a:r>
              <a:rPr lang="zh-CN" altLang="en-US"/>
              <a:t>，提高</a:t>
            </a:r>
            <a:r>
              <a:rPr lang="en-US" altLang="zh-CN"/>
              <a:t>MAC</a:t>
            </a:r>
            <a:r>
              <a:rPr lang="zh-CN" altLang="en-US"/>
              <a:t>阵列的数据效率。通过合理组织数据访问和计算流程，减少数据冗余传输，提升整体计算性能。</a:t>
            </a:r>
            <a:endParaRPr lang="zh-CN" altLang="en-US"/>
          </a:p>
          <a:p>
            <a:r>
              <a:rPr lang="en-US" altLang="zh-CN"/>
              <a:t>- **</a:t>
            </a:r>
            <a:r>
              <a:rPr lang="zh-CN" altLang="en-US"/>
              <a:t>稀疏化处理</a:t>
            </a:r>
            <a:r>
              <a:rPr lang="en-US" altLang="zh-CN"/>
              <a:t>**</a:t>
            </a:r>
            <a:r>
              <a:rPr lang="zh-CN" altLang="en-US"/>
              <a:t>：支持稀疏化网络压缩与计算</a:t>
            </a:r>
            <a:r>
              <a:rPr lang="en-US" altLang="zh-CN"/>
              <a:t> </a:t>
            </a:r>
            <a:r>
              <a:rPr lang="zh-CN" altLang="en-US"/>
              <a:t>，通过对稀疏数据的有效处理，进一步提高</a:t>
            </a:r>
            <a:r>
              <a:rPr lang="en-US" altLang="zh-CN"/>
              <a:t>DNN</a:t>
            </a:r>
            <a:r>
              <a:rPr lang="zh-CN" altLang="en-US"/>
              <a:t>硬件执行效率，达到</a:t>
            </a:r>
            <a:r>
              <a:rPr lang="en-US" altLang="zh-CN"/>
              <a:t>10TOP/W</a:t>
            </a:r>
            <a:r>
              <a:rPr lang="zh-CN" altLang="en-US"/>
              <a:t>（每秒万亿次操作</a:t>
            </a:r>
            <a:r>
              <a:rPr lang="en-US" altLang="zh-CN"/>
              <a:t>/</a:t>
            </a:r>
            <a:r>
              <a:rPr lang="zh-CN" altLang="en-US"/>
              <a:t>瓦</a:t>
            </a:r>
            <a:r>
              <a:rPr lang="en-US" altLang="zh-CN"/>
              <a:t> </a:t>
            </a:r>
            <a:r>
              <a:rPr lang="zh-CN" altLang="en-US"/>
              <a:t>）的高能效比。</a:t>
            </a:r>
            <a:r>
              <a:rPr lang="en-US" altLang="zh-CN"/>
              <a:t> </a:t>
            </a:r>
            <a:r>
              <a:rPr lang="zh-CN" altLang="en-US"/>
              <a:t>幻灯片右侧架构图展示了其控制单元、存储器、计算阵列等组件的连接关系和数据流向，体现其硬件设计思路。</a:t>
            </a:r>
            <a:r>
              <a:rPr lang="en-US" altLang="zh-CN"/>
              <a:t> </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这张幻灯片介绍了一种深度学习处理器（</a:t>
            </a:r>
            <a:r>
              <a:rPr lang="en-US" altLang="zh-CN" dirty="0"/>
              <a:t>DLP</a:t>
            </a:r>
            <a:r>
              <a:rPr lang="zh-CN" altLang="en-US" dirty="0"/>
              <a:t>）的基本架构，即领域特定架构（</a:t>
            </a:r>
            <a:r>
              <a:rPr lang="en-US" altLang="zh-CN" dirty="0"/>
              <a:t>DSA</a:t>
            </a:r>
            <a:r>
              <a:rPr lang="zh-CN" altLang="en-US" dirty="0"/>
              <a:t>，</a:t>
            </a:r>
            <a:r>
              <a:rPr lang="en-US" altLang="zh-CN" dirty="0"/>
              <a:t>Domain Specific Architecture </a:t>
            </a:r>
            <a:r>
              <a:rPr lang="zh-CN" altLang="en-US" dirty="0"/>
              <a:t>），内容如下：</a:t>
            </a:r>
            <a:endParaRPr lang="zh-CN" altLang="en-US" dirty="0"/>
          </a:p>
          <a:p>
            <a:r>
              <a:rPr lang="en-US" altLang="zh-CN" dirty="0"/>
              <a:t>### </a:t>
            </a:r>
            <a:r>
              <a:rPr lang="zh-CN" altLang="en-US" dirty="0"/>
              <a:t>架构演进</a:t>
            </a:r>
            <a:endParaRPr lang="zh-CN" altLang="en-US" dirty="0"/>
          </a:p>
          <a:p>
            <a:r>
              <a:rPr lang="en-US" altLang="zh-CN" dirty="0"/>
              <a:t>- **</a:t>
            </a:r>
            <a:r>
              <a:rPr lang="zh-CN" altLang="en-US" dirty="0"/>
              <a:t>从通用到专用</a:t>
            </a:r>
            <a:r>
              <a:rPr lang="en-US" altLang="zh-CN" dirty="0"/>
              <a:t>**</a:t>
            </a:r>
            <a:r>
              <a:rPr lang="zh-CN" altLang="en-US" dirty="0"/>
              <a:t>：展示了从传统</a:t>
            </a:r>
            <a:r>
              <a:rPr lang="en-US" altLang="zh-CN" dirty="0"/>
              <a:t>CPU</a:t>
            </a:r>
            <a:r>
              <a:rPr lang="zh-CN" altLang="en-US" dirty="0"/>
              <a:t>架构到</a:t>
            </a:r>
            <a:r>
              <a:rPr lang="en-US" altLang="zh-CN" dirty="0"/>
              <a:t>DLP</a:t>
            </a:r>
            <a:r>
              <a:rPr lang="zh-CN" altLang="en-US" dirty="0"/>
              <a:t>架构的演进。传统</a:t>
            </a:r>
            <a:r>
              <a:rPr lang="en-US" altLang="zh-CN" dirty="0"/>
              <a:t>CPU</a:t>
            </a:r>
            <a:r>
              <a:rPr lang="zh-CN" altLang="en-US" dirty="0"/>
              <a:t>中，算术逻辑单元（</a:t>
            </a:r>
            <a:r>
              <a:rPr lang="en-US" altLang="zh-CN" dirty="0"/>
              <a:t>ALU</a:t>
            </a:r>
            <a:r>
              <a:rPr lang="zh-CN" altLang="en-US" dirty="0"/>
              <a:t>）主要负责运算</a:t>
            </a:r>
            <a:r>
              <a:rPr lang="en-US" altLang="zh-CN" dirty="0"/>
              <a:t> </a:t>
            </a:r>
            <a:r>
              <a:rPr lang="zh-CN" altLang="en-US" dirty="0"/>
              <a:t>，配合控制单元（</a:t>
            </a:r>
            <a:r>
              <a:rPr lang="en-US" altLang="zh-CN" dirty="0"/>
              <a:t>Control</a:t>
            </a:r>
            <a:r>
              <a:rPr lang="zh-CN" altLang="en-US" dirty="0"/>
              <a:t>）、缓存（</a:t>
            </a:r>
            <a:r>
              <a:rPr lang="en-US" altLang="zh-CN" dirty="0"/>
              <a:t>Cache</a:t>
            </a:r>
            <a:r>
              <a:rPr lang="zh-CN" altLang="en-US" dirty="0"/>
              <a:t>）和动态随机存取存储器（</a:t>
            </a:r>
            <a:r>
              <a:rPr lang="en-US" altLang="zh-CN" dirty="0"/>
              <a:t>DRAM</a:t>
            </a:r>
            <a:r>
              <a:rPr lang="zh-CN" altLang="en-US" dirty="0"/>
              <a:t>）工作。而</a:t>
            </a:r>
            <a:r>
              <a:rPr lang="en-US" altLang="zh-CN" dirty="0"/>
              <a:t>DLP</a:t>
            </a:r>
            <a:r>
              <a:rPr lang="zh-CN" altLang="en-US" dirty="0"/>
              <a:t>架构引入神经网络处理器（</a:t>
            </a:r>
            <a:r>
              <a:rPr lang="en-US" altLang="zh-CN" dirty="0"/>
              <a:t>NPU</a:t>
            </a:r>
            <a:r>
              <a:rPr lang="zh-CN" altLang="en-US" dirty="0"/>
              <a:t>）</a:t>
            </a:r>
            <a:r>
              <a:rPr lang="en-US" altLang="zh-CN" dirty="0"/>
              <a:t> </a:t>
            </a:r>
            <a:r>
              <a:rPr lang="zh-CN" altLang="en-US" dirty="0"/>
              <a:t>，专注于向量、矩阵、张量运算</a:t>
            </a:r>
            <a:r>
              <a:rPr lang="en-US" altLang="zh-CN" dirty="0"/>
              <a:t> </a:t>
            </a:r>
            <a:r>
              <a:rPr lang="zh-CN" altLang="en-US" dirty="0"/>
              <a:t>，更适配深度学习任务需求。</a:t>
            </a:r>
            <a:endParaRPr lang="zh-CN" altLang="en-US" dirty="0"/>
          </a:p>
          <a:p>
            <a:r>
              <a:rPr lang="en-US" altLang="zh-CN" dirty="0"/>
              <a:t>### DLP</a:t>
            </a:r>
            <a:r>
              <a:rPr lang="zh-CN" altLang="en-US" dirty="0"/>
              <a:t>架构特点</a:t>
            </a:r>
            <a:endParaRPr lang="zh-CN" altLang="en-US" dirty="0"/>
          </a:p>
          <a:p>
            <a:r>
              <a:rPr lang="en-US" altLang="zh-CN" dirty="0"/>
              <a:t>- **</a:t>
            </a:r>
            <a:r>
              <a:rPr lang="zh-CN" altLang="en-US" dirty="0"/>
              <a:t>高效专用设计</a:t>
            </a:r>
            <a:r>
              <a:rPr lang="en-US" altLang="zh-CN" dirty="0"/>
              <a:t>**</a:t>
            </a:r>
            <a:r>
              <a:rPr lang="zh-CN" altLang="en-US" dirty="0"/>
              <a:t>：</a:t>
            </a:r>
            <a:r>
              <a:rPr lang="en-US" altLang="zh-CN" dirty="0"/>
              <a:t>DSA</a:t>
            </a:r>
            <a:r>
              <a:rPr lang="zh-CN" altLang="en-US" dirty="0"/>
              <a:t>是一种针对深度学习设计的运算、存储、控制高效的专用架构</a:t>
            </a:r>
            <a:r>
              <a:rPr lang="en-US" altLang="zh-CN" dirty="0"/>
              <a:t> </a:t>
            </a:r>
            <a:r>
              <a:rPr lang="zh-CN" altLang="en-US" dirty="0"/>
              <a:t>。</a:t>
            </a:r>
            <a:r>
              <a:rPr lang="en-US" altLang="zh-CN" dirty="0"/>
              <a:t>NPU</a:t>
            </a:r>
            <a:r>
              <a:rPr lang="zh-CN" altLang="en-US" dirty="0"/>
              <a:t>内部包含矩阵单元（</a:t>
            </a:r>
            <a:r>
              <a:rPr lang="en-US" altLang="zh-CN" dirty="0"/>
              <a:t>Matrix unit</a:t>
            </a:r>
            <a:r>
              <a:rPr lang="zh-CN" altLang="en-US" dirty="0"/>
              <a:t>）、向量单元（</a:t>
            </a:r>
            <a:r>
              <a:rPr lang="en-US" altLang="zh-CN" dirty="0"/>
              <a:t>Vector unit</a:t>
            </a:r>
            <a:r>
              <a:rPr lang="zh-CN" altLang="en-US" dirty="0"/>
              <a:t>）以及缓存</a:t>
            </a:r>
            <a:r>
              <a:rPr lang="en-US" altLang="zh-CN" dirty="0"/>
              <a:t>/</a:t>
            </a:r>
            <a:r>
              <a:rPr lang="zh-CN" altLang="en-US" dirty="0"/>
              <a:t>缓冲（</a:t>
            </a:r>
            <a:r>
              <a:rPr lang="en-US" altLang="zh-CN" dirty="0"/>
              <a:t>Cache/Buffer</a:t>
            </a:r>
            <a:r>
              <a:rPr lang="zh-CN" altLang="en-US" dirty="0"/>
              <a:t>）</a:t>
            </a:r>
            <a:r>
              <a:rPr lang="en-US" altLang="zh-CN" dirty="0"/>
              <a:t> </a:t>
            </a:r>
            <a:r>
              <a:rPr lang="zh-CN" altLang="en-US" dirty="0"/>
              <a:t>，专门处理深度学习中大量的矩阵和向量计算，提高计算效率。同时，配合控制单元和系统内存（</a:t>
            </a:r>
            <a:r>
              <a:rPr lang="en-US" altLang="zh-CN" dirty="0"/>
              <a:t>System Memory</a:t>
            </a:r>
            <a:r>
              <a:rPr lang="zh-CN" altLang="en-US" dirty="0"/>
              <a:t>），实现整体高效运行。</a:t>
            </a:r>
            <a:r>
              <a:rPr lang="en-US" altLang="zh-CN" dirty="0"/>
              <a:t> </a:t>
            </a:r>
            <a:r>
              <a:rPr lang="zh-CN" altLang="en-US" dirty="0"/>
              <a:t>这种架构通过定制化设计，满足深度学习任务对计算性能、存储访问和控制的特殊要求，相比通用</a:t>
            </a:r>
            <a:r>
              <a:rPr lang="en-US" altLang="zh-CN" dirty="0"/>
              <a:t>CPU</a:t>
            </a:r>
            <a:r>
              <a:rPr lang="zh-CN" altLang="en-US" dirty="0"/>
              <a:t>架构能更高效地执行深度学习算法。</a:t>
            </a:r>
            <a:r>
              <a:rPr lang="en-US" altLang="zh-CN" dirty="0"/>
              <a:t> </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这张幻灯片进一步介绍深度学习处理器（</a:t>
            </a:r>
            <a:r>
              <a:rPr lang="en-US" altLang="zh-CN" dirty="0"/>
              <a:t>DLP</a:t>
            </a:r>
            <a:r>
              <a:rPr lang="zh-CN" altLang="en-US" dirty="0"/>
              <a:t>）的基本架构，从控制、运算、存储三个模块展开：</a:t>
            </a:r>
            <a:endParaRPr lang="zh-CN" altLang="en-US" dirty="0"/>
          </a:p>
          <a:p>
            <a:r>
              <a:rPr lang="en-US" altLang="zh-CN" dirty="0"/>
              <a:t>### </a:t>
            </a:r>
            <a:r>
              <a:rPr lang="zh-CN" altLang="en-US" dirty="0"/>
              <a:t>控制模块</a:t>
            </a:r>
            <a:endParaRPr lang="zh-CN" altLang="en-US" dirty="0"/>
          </a:p>
          <a:p>
            <a:r>
              <a:rPr lang="en-US" altLang="zh-CN" dirty="0"/>
              <a:t>- **</a:t>
            </a:r>
            <a:r>
              <a:rPr lang="zh-CN" altLang="en-US" dirty="0"/>
              <a:t>指令语义粒度</a:t>
            </a:r>
            <a:r>
              <a:rPr lang="en-US" altLang="zh-CN" dirty="0"/>
              <a:t>**</a:t>
            </a:r>
            <a:r>
              <a:rPr lang="zh-CN" altLang="en-US" dirty="0"/>
              <a:t>：提供专用指令，操作粒度为张量（</a:t>
            </a:r>
            <a:r>
              <a:rPr lang="en-US" altLang="zh-CN" dirty="0"/>
              <a:t>tensor</a:t>
            </a:r>
            <a:r>
              <a:rPr lang="zh-CN" altLang="en-US" dirty="0"/>
              <a:t>）</a:t>
            </a:r>
            <a:r>
              <a:rPr lang="en-US" altLang="zh-CN" dirty="0"/>
              <a:t> </a:t>
            </a:r>
            <a:r>
              <a:rPr lang="zh-CN" altLang="en-US" dirty="0"/>
              <a:t>。通过定制指令，精准适配深度学习任务中张量运算的需求，提高指令执行效率。</a:t>
            </a:r>
            <a:endParaRPr lang="zh-CN" altLang="en-US" dirty="0"/>
          </a:p>
          <a:p>
            <a:r>
              <a:rPr lang="en-US" altLang="zh-CN" dirty="0"/>
              <a:t>- **</a:t>
            </a:r>
            <a:r>
              <a:rPr lang="zh-CN" altLang="en-US" dirty="0"/>
              <a:t>指令类型对比</a:t>
            </a:r>
            <a:r>
              <a:rPr lang="en-US" altLang="zh-CN" dirty="0"/>
              <a:t>**</a:t>
            </a:r>
            <a:r>
              <a:rPr lang="zh-CN" altLang="en-US" dirty="0"/>
              <a:t>：将领域专用指令与精简指令集计算机（</a:t>
            </a:r>
            <a:r>
              <a:rPr lang="en-US" altLang="zh-CN" dirty="0"/>
              <a:t>RISC</a:t>
            </a:r>
            <a:r>
              <a:rPr lang="zh-CN" altLang="en-US" dirty="0"/>
              <a:t>）、复杂指令集计算机（</a:t>
            </a:r>
            <a:r>
              <a:rPr lang="en-US" altLang="zh-CN" dirty="0"/>
              <a:t>CISC</a:t>
            </a:r>
            <a:r>
              <a:rPr lang="zh-CN" altLang="en-US" dirty="0"/>
              <a:t>）指令进行对比</a:t>
            </a:r>
            <a:r>
              <a:rPr lang="en-US" altLang="zh-CN" dirty="0"/>
              <a:t> </a:t>
            </a:r>
            <a:r>
              <a:rPr lang="zh-CN" altLang="en-US" dirty="0"/>
              <a:t>。领域专用指令专为深度学习领域设计，相比通用的</a:t>
            </a:r>
            <a:r>
              <a:rPr lang="en-US" altLang="zh-CN" dirty="0"/>
              <a:t>RISC</a:t>
            </a:r>
            <a:r>
              <a:rPr lang="zh-CN" altLang="en-US" dirty="0"/>
              <a:t>和</a:t>
            </a:r>
            <a:r>
              <a:rPr lang="en-US" altLang="zh-CN" dirty="0"/>
              <a:t>CISC</a:t>
            </a:r>
            <a:r>
              <a:rPr lang="zh-CN" altLang="en-US" dirty="0"/>
              <a:t>指令集，能更高效地处理深度学习任务。</a:t>
            </a:r>
            <a:endParaRPr lang="zh-CN" altLang="en-US" dirty="0"/>
          </a:p>
          <a:p>
            <a:r>
              <a:rPr lang="en-US" altLang="zh-CN" dirty="0"/>
              <a:t>### </a:t>
            </a:r>
            <a:r>
              <a:rPr lang="zh-CN" altLang="en-US" dirty="0"/>
              <a:t>运算模块</a:t>
            </a:r>
            <a:endParaRPr lang="zh-CN" altLang="en-US" dirty="0"/>
          </a:p>
          <a:p>
            <a:r>
              <a:rPr lang="en-US" altLang="zh-CN" dirty="0"/>
              <a:t>- **</a:t>
            </a:r>
            <a:r>
              <a:rPr lang="zh-CN" altLang="en-US" dirty="0"/>
              <a:t>设计依据</a:t>
            </a:r>
            <a:r>
              <a:rPr lang="en-US" altLang="zh-CN" dirty="0"/>
              <a:t>**</a:t>
            </a:r>
            <a:r>
              <a:rPr lang="zh-CN" altLang="en-US" dirty="0"/>
              <a:t>：基于张量语义设计运算模块</a:t>
            </a:r>
            <a:r>
              <a:rPr lang="en-US" altLang="zh-CN" dirty="0"/>
              <a:t> </a:t>
            </a:r>
            <a:r>
              <a:rPr lang="zh-CN" altLang="en-US" dirty="0"/>
              <a:t>。针对深度学习中大量的张量运算，定制化设计运算单元，使运算模块能更高效地执行矩阵乘法、加法等操作，满足深度学习计算需求。</a:t>
            </a:r>
            <a:endParaRPr lang="zh-CN" altLang="en-US" dirty="0"/>
          </a:p>
          <a:p>
            <a:r>
              <a:rPr lang="en-US" altLang="zh-CN" dirty="0"/>
              <a:t>### </a:t>
            </a:r>
            <a:r>
              <a:rPr lang="zh-CN" altLang="en-US" dirty="0"/>
              <a:t>存储模块</a:t>
            </a:r>
            <a:endParaRPr lang="zh-CN" altLang="en-US" dirty="0"/>
          </a:p>
          <a:p>
            <a:r>
              <a:rPr lang="en-US" altLang="zh-CN" dirty="0"/>
              <a:t>- **</a:t>
            </a:r>
            <a:r>
              <a:rPr lang="zh-CN" altLang="en-US" dirty="0"/>
              <a:t>设计依据</a:t>
            </a:r>
            <a:r>
              <a:rPr lang="en-US" altLang="zh-CN" dirty="0"/>
              <a:t>**</a:t>
            </a:r>
            <a:r>
              <a:rPr lang="zh-CN" altLang="en-US" dirty="0"/>
              <a:t>：基于张量语义设计存储模块</a:t>
            </a:r>
            <a:r>
              <a:rPr lang="en-US" altLang="zh-CN" dirty="0"/>
              <a:t> </a:t>
            </a:r>
            <a:r>
              <a:rPr lang="zh-CN" altLang="en-US" dirty="0"/>
              <a:t>。考虑深度学习中张量数据的存储和访问特点，优化存储结构和访问机制，减少数据读取延迟，提高数据传输效率，配合运算模块高效运行。</a:t>
            </a:r>
            <a:endParaRPr lang="zh-CN" altLang="en-US" dirty="0"/>
          </a:p>
          <a:p>
            <a:r>
              <a:rPr lang="en-US" altLang="zh-CN" dirty="0"/>
              <a:t> </a:t>
            </a:r>
            <a:r>
              <a:rPr lang="zh-CN" altLang="en-US" dirty="0"/>
              <a:t>幻灯片右侧架构图展示了各模块及其内部组件（如</a:t>
            </a:r>
            <a:r>
              <a:rPr lang="en-US" altLang="zh-CN" dirty="0"/>
              <a:t>IFU</a:t>
            </a:r>
            <a:r>
              <a:rPr lang="zh-CN" altLang="en-US" dirty="0"/>
              <a:t>、</a:t>
            </a:r>
            <a:r>
              <a:rPr lang="en-US" altLang="zh-CN" dirty="0"/>
              <a:t>IDU</a:t>
            </a:r>
            <a:r>
              <a:rPr lang="zh-CN" altLang="en-US" dirty="0"/>
              <a:t>、</a:t>
            </a:r>
            <a:r>
              <a:rPr lang="en-US" altLang="zh-CN" dirty="0"/>
              <a:t>DMA</a:t>
            </a:r>
            <a:r>
              <a:rPr lang="zh-CN" altLang="en-US" dirty="0"/>
              <a:t>等）的连接关系，体现了</a:t>
            </a:r>
            <a:r>
              <a:rPr lang="en-US" altLang="zh-CN" dirty="0"/>
              <a:t>DLP</a:t>
            </a:r>
            <a:r>
              <a:rPr lang="zh-CN" altLang="en-US" dirty="0"/>
              <a:t>架构的设计思路和数据流向。</a:t>
            </a:r>
            <a:r>
              <a:rPr lang="en-US" altLang="zh-CN" dirty="0"/>
              <a:t> </a:t>
            </a: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这张幻灯片继续介绍深度学习处理器（</a:t>
            </a:r>
            <a:r>
              <a:rPr lang="en-US" altLang="zh-CN" dirty="0"/>
              <a:t>DLP</a:t>
            </a:r>
            <a:r>
              <a:rPr lang="zh-CN" altLang="en-US" dirty="0"/>
              <a:t>）的基本架构，详细说明了各模块的具体组成单元：</a:t>
            </a:r>
            <a:endParaRPr lang="zh-CN" altLang="en-US" dirty="0"/>
          </a:p>
          <a:p>
            <a:r>
              <a:rPr lang="en-US" altLang="zh-CN" dirty="0"/>
              <a:t>### </a:t>
            </a:r>
            <a:r>
              <a:rPr lang="zh-CN" altLang="en-US" dirty="0"/>
              <a:t>控制模块</a:t>
            </a:r>
            <a:endParaRPr lang="zh-CN" altLang="en-US" dirty="0"/>
          </a:p>
          <a:p>
            <a:r>
              <a:rPr lang="en-US" altLang="zh-CN" dirty="0"/>
              <a:t>- **</a:t>
            </a:r>
            <a:r>
              <a:rPr lang="zh-CN" altLang="en-US" dirty="0"/>
              <a:t>取指单元（</a:t>
            </a:r>
            <a:r>
              <a:rPr lang="en-US" altLang="zh-CN" dirty="0"/>
              <a:t>IFU</a:t>
            </a:r>
            <a:r>
              <a:rPr lang="zh-CN" altLang="en-US" dirty="0"/>
              <a:t>，</a:t>
            </a:r>
            <a:r>
              <a:rPr lang="en-US" altLang="zh-CN" dirty="0"/>
              <a:t>Instruction Fetch Unit</a:t>
            </a:r>
            <a:r>
              <a:rPr lang="zh-CN" altLang="en-US" dirty="0"/>
              <a:t>）</a:t>
            </a:r>
            <a:r>
              <a:rPr lang="en-US" altLang="zh-CN" dirty="0"/>
              <a:t>**</a:t>
            </a:r>
            <a:r>
              <a:rPr lang="zh-CN" altLang="en-US" dirty="0"/>
              <a:t>：负责从存储器中提取指令</a:t>
            </a:r>
            <a:r>
              <a:rPr lang="en-US" altLang="zh-CN" dirty="0"/>
              <a:t> </a:t>
            </a:r>
            <a:r>
              <a:rPr lang="zh-CN" altLang="en-US" dirty="0"/>
              <a:t>，是指令执行流程的起始环节，为后续的指令译码和执行提供指令来源。</a:t>
            </a:r>
            <a:endParaRPr lang="zh-CN" altLang="en-US" dirty="0"/>
          </a:p>
          <a:p>
            <a:r>
              <a:rPr lang="en-US" altLang="zh-CN" dirty="0"/>
              <a:t>- **</a:t>
            </a:r>
            <a:r>
              <a:rPr lang="zh-CN" altLang="en-US" dirty="0"/>
              <a:t>指令译码单元（</a:t>
            </a:r>
            <a:r>
              <a:rPr lang="en-US" altLang="zh-CN" dirty="0"/>
              <a:t>IDU</a:t>
            </a:r>
            <a:r>
              <a:rPr lang="zh-CN" altLang="en-US" dirty="0"/>
              <a:t>，</a:t>
            </a:r>
            <a:r>
              <a:rPr lang="en-US" altLang="zh-CN" dirty="0"/>
              <a:t>Instruction Decode Unit</a:t>
            </a:r>
            <a:r>
              <a:rPr lang="zh-CN" altLang="en-US" dirty="0"/>
              <a:t>）</a:t>
            </a:r>
            <a:r>
              <a:rPr lang="en-US" altLang="zh-CN" dirty="0"/>
              <a:t>**</a:t>
            </a:r>
            <a:r>
              <a:rPr lang="zh-CN" altLang="en-US" dirty="0"/>
              <a:t>：对从</a:t>
            </a:r>
            <a:r>
              <a:rPr lang="en-US" altLang="zh-CN" dirty="0"/>
              <a:t>IFU</a:t>
            </a:r>
            <a:r>
              <a:rPr lang="zh-CN" altLang="en-US" dirty="0"/>
              <a:t>获取的指令进行解码</a:t>
            </a:r>
            <a:r>
              <a:rPr lang="en-US" altLang="zh-CN" dirty="0"/>
              <a:t> </a:t>
            </a:r>
            <a:r>
              <a:rPr lang="zh-CN" altLang="en-US" dirty="0"/>
              <a:t>，分析指令的操作类型和操作数等信息，以便控制运算模块和其他组件正确执行指令。</a:t>
            </a:r>
            <a:endParaRPr lang="zh-CN" altLang="en-US" dirty="0"/>
          </a:p>
          <a:p>
            <a:r>
              <a:rPr lang="en-US" altLang="zh-CN" dirty="0"/>
              <a:t>### </a:t>
            </a:r>
            <a:r>
              <a:rPr lang="zh-CN" altLang="en-US" dirty="0"/>
              <a:t>运算模块</a:t>
            </a:r>
            <a:endParaRPr lang="zh-CN" altLang="en-US" dirty="0"/>
          </a:p>
          <a:p>
            <a:r>
              <a:rPr lang="en-US" altLang="zh-CN" dirty="0"/>
              <a:t>- **</a:t>
            </a:r>
            <a:r>
              <a:rPr lang="zh-CN" altLang="en-US" dirty="0"/>
              <a:t>向量运算单元（</a:t>
            </a:r>
            <a:r>
              <a:rPr lang="en-US" altLang="zh-CN" dirty="0"/>
              <a:t>VFU</a:t>
            </a:r>
            <a:r>
              <a:rPr lang="zh-CN" altLang="en-US" dirty="0"/>
              <a:t>，</a:t>
            </a:r>
            <a:r>
              <a:rPr lang="en-US" altLang="zh-CN" dirty="0"/>
              <a:t>Vector Function Unit</a:t>
            </a:r>
            <a:r>
              <a:rPr lang="zh-CN" altLang="en-US" dirty="0"/>
              <a:t>）</a:t>
            </a:r>
            <a:r>
              <a:rPr lang="en-US" altLang="zh-CN" dirty="0"/>
              <a:t>**</a:t>
            </a:r>
            <a:r>
              <a:rPr lang="zh-CN" altLang="en-US" dirty="0"/>
              <a:t>：主要处理向量相关运算</a:t>
            </a:r>
            <a:r>
              <a:rPr lang="en-US" altLang="zh-CN" dirty="0"/>
              <a:t> </a:t>
            </a:r>
            <a:r>
              <a:rPr lang="zh-CN" altLang="en-US" dirty="0"/>
              <a:t>，在深度学习中常用于处理特征向量等数据，加速向量的加法、乘法等运算操作。</a:t>
            </a:r>
            <a:r>
              <a:rPr lang="en-US" altLang="zh-CN" dirty="0"/>
              <a:t> </a:t>
            </a:r>
            <a:endParaRPr lang="en-US" altLang="zh-CN" dirty="0"/>
          </a:p>
          <a:p>
            <a:r>
              <a:rPr lang="en-US" altLang="zh-CN" dirty="0"/>
              <a:t>- **</a:t>
            </a:r>
            <a:r>
              <a:rPr lang="zh-CN" altLang="en-US" dirty="0"/>
              <a:t>矩阵运算单元（</a:t>
            </a:r>
            <a:r>
              <a:rPr lang="en-US" altLang="zh-CN" dirty="0"/>
              <a:t>MFU</a:t>
            </a:r>
            <a:r>
              <a:rPr lang="zh-CN" altLang="en-US" dirty="0"/>
              <a:t>，</a:t>
            </a:r>
            <a:r>
              <a:rPr lang="en-US" altLang="zh-CN" dirty="0"/>
              <a:t>Matrix Function Unit</a:t>
            </a:r>
            <a:r>
              <a:rPr lang="zh-CN" altLang="en-US" dirty="0"/>
              <a:t>）</a:t>
            </a:r>
            <a:r>
              <a:rPr lang="en-US" altLang="zh-CN" dirty="0"/>
              <a:t>**</a:t>
            </a:r>
            <a:r>
              <a:rPr lang="zh-CN" altLang="en-US" dirty="0"/>
              <a:t>：专注于矩阵运算</a:t>
            </a:r>
            <a:r>
              <a:rPr lang="en-US" altLang="zh-CN" dirty="0"/>
              <a:t> </a:t>
            </a:r>
            <a:r>
              <a:rPr lang="zh-CN" altLang="en-US" dirty="0"/>
              <a:t>，深度学习中大量的卷积和全连接层计算都涉及矩阵乘法等操作，</a:t>
            </a:r>
            <a:r>
              <a:rPr lang="en-US" altLang="zh-CN" dirty="0"/>
              <a:t>MFU</a:t>
            </a:r>
            <a:r>
              <a:rPr lang="zh-CN" altLang="en-US" dirty="0"/>
              <a:t>可高效完成此类运算。</a:t>
            </a:r>
            <a:endParaRPr lang="zh-CN" altLang="en-US" dirty="0"/>
          </a:p>
          <a:p>
            <a:r>
              <a:rPr lang="en-US" altLang="zh-CN" dirty="0"/>
              <a:t>### </a:t>
            </a:r>
            <a:r>
              <a:rPr lang="zh-CN" altLang="en-US" dirty="0"/>
              <a:t>存储模块</a:t>
            </a:r>
            <a:endParaRPr lang="zh-CN" altLang="en-US" dirty="0"/>
          </a:p>
          <a:p>
            <a:r>
              <a:rPr lang="en-US" altLang="zh-CN" dirty="0"/>
              <a:t>- **</a:t>
            </a:r>
            <a:r>
              <a:rPr lang="zh-CN" altLang="en-US" dirty="0"/>
              <a:t>权重存储单元（</a:t>
            </a:r>
            <a:r>
              <a:rPr lang="en-US" altLang="zh-CN" dirty="0"/>
              <a:t>WRAM</a:t>
            </a:r>
            <a:r>
              <a:rPr lang="zh-CN" altLang="en-US" dirty="0"/>
              <a:t>，</a:t>
            </a:r>
            <a:r>
              <a:rPr lang="en-US" altLang="zh-CN" dirty="0"/>
              <a:t>Weight RAM</a:t>
            </a:r>
            <a:r>
              <a:rPr lang="zh-CN" altLang="en-US" dirty="0"/>
              <a:t>）</a:t>
            </a:r>
            <a:r>
              <a:rPr lang="en-US" altLang="zh-CN" dirty="0"/>
              <a:t>**</a:t>
            </a:r>
            <a:r>
              <a:rPr lang="zh-CN" altLang="en-US" dirty="0"/>
              <a:t>：用于存储神经网络中的权重数据</a:t>
            </a:r>
            <a:r>
              <a:rPr lang="en-US" altLang="zh-CN" dirty="0"/>
              <a:t> </a:t>
            </a:r>
            <a:r>
              <a:rPr lang="zh-CN" altLang="en-US" dirty="0"/>
              <a:t>，权重是神经网络训练和推理的关键参数，</a:t>
            </a:r>
            <a:r>
              <a:rPr lang="en-US" altLang="zh-CN" dirty="0"/>
              <a:t>WRAM</a:t>
            </a:r>
            <a:r>
              <a:rPr lang="zh-CN" altLang="en-US" dirty="0"/>
              <a:t>为运算模块快速提供权重数据。</a:t>
            </a:r>
            <a:endParaRPr lang="zh-CN" altLang="en-US" dirty="0"/>
          </a:p>
          <a:p>
            <a:r>
              <a:rPr lang="en-US" altLang="zh-CN" dirty="0"/>
              <a:t>- **</a:t>
            </a:r>
            <a:r>
              <a:rPr lang="zh-CN" altLang="en-US" dirty="0"/>
              <a:t>神经元存储单元（</a:t>
            </a:r>
            <a:r>
              <a:rPr lang="en-US" altLang="zh-CN" dirty="0"/>
              <a:t>NRAM</a:t>
            </a:r>
            <a:r>
              <a:rPr lang="zh-CN" altLang="en-US" dirty="0"/>
              <a:t>，</a:t>
            </a:r>
            <a:r>
              <a:rPr lang="en-US" altLang="zh-CN" dirty="0"/>
              <a:t>Neuron RAM</a:t>
            </a:r>
            <a:r>
              <a:rPr lang="zh-CN" altLang="en-US" dirty="0"/>
              <a:t>）</a:t>
            </a:r>
            <a:r>
              <a:rPr lang="en-US" altLang="zh-CN" dirty="0"/>
              <a:t>**</a:t>
            </a:r>
            <a:r>
              <a:rPr lang="zh-CN" altLang="en-US" dirty="0"/>
              <a:t>：存储神经元相关数据</a:t>
            </a:r>
            <a:r>
              <a:rPr lang="en-US" altLang="zh-CN" dirty="0"/>
              <a:t> </a:t>
            </a:r>
            <a:r>
              <a:rPr lang="zh-CN" altLang="en-US" dirty="0"/>
              <a:t>，如神经元的激活值等，支持运算模块进行神经元计算。</a:t>
            </a:r>
            <a:endParaRPr lang="zh-CN" altLang="en-US" dirty="0"/>
          </a:p>
          <a:p>
            <a:r>
              <a:rPr lang="en-US" altLang="zh-CN" dirty="0"/>
              <a:t>- **</a:t>
            </a:r>
            <a:r>
              <a:rPr lang="zh-CN" altLang="en-US" dirty="0"/>
              <a:t>直接内存存取单元（</a:t>
            </a:r>
            <a:r>
              <a:rPr lang="en-US" altLang="zh-CN" dirty="0"/>
              <a:t>DMA</a:t>
            </a:r>
            <a:r>
              <a:rPr lang="zh-CN" altLang="en-US" dirty="0"/>
              <a:t>，</a:t>
            </a:r>
            <a:r>
              <a:rPr lang="en-US" altLang="zh-CN" dirty="0"/>
              <a:t>Direct Memory Access</a:t>
            </a:r>
            <a:r>
              <a:rPr lang="zh-CN" altLang="en-US" dirty="0"/>
              <a:t>）</a:t>
            </a:r>
            <a:r>
              <a:rPr lang="en-US" altLang="zh-CN" dirty="0"/>
              <a:t>**</a:t>
            </a:r>
            <a:r>
              <a:rPr lang="zh-CN" altLang="en-US" dirty="0"/>
              <a:t>：允许外部设备在无需</a:t>
            </a:r>
            <a:r>
              <a:rPr lang="en-US" altLang="zh-CN" dirty="0"/>
              <a:t>CPU</a:t>
            </a:r>
            <a:r>
              <a:rPr lang="zh-CN" altLang="en-US" dirty="0"/>
              <a:t>干预的情况下直接访问系统内存</a:t>
            </a:r>
            <a:r>
              <a:rPr lang="en-US" altLang="zh-CN" dirty="0"/>
              <a:t> </a:t>
            </a:r>
            <a:r>
              <a:rPr lang="zh-CN" altLang="en-US" dirty="0"/>
              <a:t>，可加快数据在存储模块和运算模块之间的传输速度，提升整体架构的数据传输效率。</a:t>
            </a:r>
            <a:r>
              <a:rPr lang="en-US" altLang="zh-CN" dirty="0"/>
              <a:t> </a:t>
            </a:r>
            <a:endParaRPr lang="en-US" altLang="zh-CN" dirty="0"/>
          </a:p>
          <a:p>
            <a:endParaRPr lang="en-US" altLang="zh-CN" dirty="0"/>
          </a:p>
          <a:p>
            <a:r>
              <a:rPr lang="zh-CN" altLang="en-US" dirty="0"/>
              <a:t>幻灯片右侧架构图直观展示了这些单元的连接关系和数据流向，体现了</a:t>
            </a:r>
            <a:r>
              <a:rPr lang="en-US" altLang="zh-CN" dirty="0"/>
              <a:t>DLP</a:t>
            </a:r>
            <a:r>
              <a:rPr lang="zh-CN" altLang="en-US" dirty="0"/>
              <a:t>架构各部分的协同工作机制。</a:t>
            </a:r>
            <a:r>
              <a:rPr lang="en-US" altLang="zh-CN" dirty="0"/>
              <a:t> </a:t>
            </a:r>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这张幻灯片进一步介绍深度学习处理器（</a:t>
            </a:r>
            <a:r>
              <a:rPr lang="en-US" altLang="zh-CN" dirty="0"/>
              <a:t>DLP</a:t>
            </a:r>
            <a:r>
              <a:rPr lang="zh-CN" altLang="en-US" dirty="0"/>
              <a:t>）的基本架构中控制模块的特性，具体内容如下：</a:t>
            </a:r>
            <a:endParaRPr lang="zh-CN" altLang="en-US" dirty="0"/>
          </a:p>
          <a:p>
            <a:r>
              <a:rPr lang="en-US" altLang="zh-CN" dirty="0"/>
              <a:t>### </a:t>
            </a:r>
            <a:r>
              <a:rPr lang="zh-CN" altLang="en-US" dirty="0"/>
              <a:t>控制模块特性</a:t>
            </a:r>
            <a:endParaRPr lang="zh-CN" altLang="en-US" dirty="0"/>
          </a:p>
          <a:p>
            <a:r>
              <a:rPr lang="en-US" altLang="zh-CN" dirty="0"/>
              <a:t>- **</a:t>
            </a:r>
            <a:r>
              <a:rPr lang="zh-CN" altLang="en-US" dirty="0"/>
              <a:t>多发射队列</a:t>
            </a:r>
            <a:r>
              <a:rPr lang="en-US" altLang="zh-CN" dirty="0"/>
              <a:t>**</a:t>
            </a:r>
            <a:r>
              <a:rPr lang="zh-CN" altLang="en-US" dirty="0"/>
              <a:t>：控制模块采用多发射队列机制</a:t>
            </a:r>
            <a:r>
              <a:rPr lang="en-US" altLang="zh-CN" dirty="0"/>
              <a:t> </a:t>
            </a:r>
            <a:r>
              <a:rPr lang="zh-CN" altLang="en-US" dirty="0"/>
              <a:t>。意味着处理器可在一个时钟周期内同时发射多条指令，增加指令执行的并行度，提高处理器的指令吞吐量。</a:t>
            </a:r>
            <a:endParaRPr lang="zh-CN" altLang="en-US" dirty="0"/>
          </a:p>
          <a:p>
            <a:r>
              <a:rPr lang="en-US" altLang="zh-CN" dirty="0"/>
              <a:t>- **</a:t>
            </a:r>
            <a:r>
              <a:rPr lang="zh-CN" altLang="en-US" dirty="0"/>
              <a:t>支持指令级并行</a:t>
            </a:r>
            <a:r>
              <a:rPr lang="en-US" altLang="zh-CN" dirty="0"/>
              <a:t>**</a:t>
            </a:r>
            <a:r>
              <a:rPr lang="zh-CN" altLang="en-US" dirty="0"/>
              <a:t>：能够支持指令级并行（</a:t>
            </a:r>
            <a:r>
              <a:rPr lang="en-US" altLang="zh-CN" dirty="0"/>
              <a:t>ILP</a:t>
            </a:r>
            <a:r>
              <a:rPr lang="zh-CN" altLang="en-US" dirty="0"/>
              <a:t>，</a:t>
            </a:r>
            <a:r>
              <a:rPr lang="en-US" altLang="zh-CN" dirty="0"/>
              <a:t>Instruction - Level Parallelism</a:t>
            </a:r>
            <a:r>
              <a:rPr lang="zh-CN" altLang="en-US" dirty="0"/>
              <a:t>）</a:t>
            </a:r>
            <a:r>
              <a:rPr lang="en-US" altLang="zh-CN" dirty="0"/>
              <a:t> </a:t>
            </a:r>
            <a:r>
              <a:rPr lang="zh-CN" altLang="en-US" dirty="0"/>
              <a:t>。通过优化指令调度和执行顺序，让多条不相关指令在同一时间周期内并行执行，进一步提升处理器性能。</a:t>
            </a:r>
            <a:endParaRPr lang="zh-CN" altLang="en-US" dirty="0"/>
          </a:p>
          <a:p>
            <a:r>
              <a:rPr lang="en-US" altLang="zh-CN" dirty="0"/>
              <a:t>- **</a:t>
            </a:r>
            <a:r>
              <a:rPr lang="zh-CN" altLang="en-US" dirty="0"/>
              <a:t>寄存器重命名</a:t>
            </a:r>
            <a:r>
              <a:rPr lang="en-US" altLang="zh-CN" dirty="0"/>
              <a:t>**</a:t>
            </a:r>
            <a:r>
              <a:rPr lang="zh-CN" altLang="en-US" dirty="0"/>
              <a:t>：具备寄存器重命名功能</a:t>
            </a:r>
            <a:r>
              <a:rPr lang="en-US" altLang="zh-CN" dirty="0"/>
              <a:t> </a:t>
            </a:r>
            <a:r>
              <a:rPr lang="zh-CN" altLang="en-US" dirty="0"/>
              <a:t>。通过将指令中的逻辑寄存器映射到不同的物理寄存器，可消除指令间的相关性，避免数据冲突，使指令能更高效地并行执行。</a:t>
            </a:r>
            <a:endParaRPr lang="zh-CN" altLang="en-US" dirty="0"/>
          </a:p>
          <a:p>
            <a:r>
              <a:rPr lang="en-US" altLang="zh-CN" dirty="0"/>
              <a:t>### </a:t>
            </a:r>
            <a:r>
              <a:rPr lang="zh-CN" altLang="en-US" dirty="0"/>
              <a:t>架构组件及数据流向</a:t>
            </a:r>
            <a:endParaRPr lang="zh-CN" altLang="en-US" dirty="0"/>
          </a:p>
          <a:p>
            <a:r>
              <a:rPr lang="en-US" altLang="zh-CN" dirty="0"/>
              <a:t>- </a:t>
            </a:r>
            <a:r>
              <a:rPr lang="zh-CN" altLang="en-US" dirty="0"/>
              <a:t>左侧架构图展示了控制模块内部组件（如</a:t>
            </a:r>
            <a:r>
              <a:rPr lang="en-US" altLang="zh-CN" dirty="0"/>
              <a:t>Reorder Buffer</a:t>
            </a:r>
            <a:r>
              <a:rPr lang="zh-CN" altLang="en-US" dirty="0"/>
              <a:t>、</a:t>
            </a:r>
            <a:r>
              <a:rPr lang="en-US" altLang="zh-CN" dirty="0"/>
              <a:t>Fetch</a:t>
            </a:r>
            <a:r>
              <a:rPr lang="zh-CN" altLang="en-US" dirty="0"/>
              <a:t>、</a:t>
            </a:r>
            <a:r>
              <a:rPr lang="en-US" altLang="zh-CN" dirty="0"/>
              <a:t>Decode</a:t>
            </a:r>
            <a:r>
              <a:rPr lang="zh-CN" altLang="en-US" dirty="0"/>
              <a:t>等</a:t>
            </a:r>
            <a:r>
              <a:rPr lang="en-US" altLang="zh-CN" dirty="0"/>
              <a:t> </a:t>
            </a:r>
            <a:r>
              <a:rPr lang="zh-CN" altLang="en-US" dirty="0"/>
              <a:t>）以及它们与运算模块（</a:t>
            </a:r>
            <a:r>
              <a:rPr lang="en-US" altLang="zh-CN" dirty="0"/>
              <a:t>VFU</a:t>
            </a:r>
            <a:r>
              <a:rPr lang="zh-CN" altLang="en-US" dirty="0"/>
              <a:t>、</a:t>
            </a:r>
            <a:r>
              <a:rPr lang="en-US" altLang="zh-CN" dirty="0"/>
              <a:t>MFU </a:t>
            </a:r>
            <a:r>
              <a:rPr lang="zh-CN" altLang="en-US" dirty="0"/>
              <a:t>）和存储模块（</a:t>
            </a:r>
            <a:r>
              <a:rPr lang="en-US" altLang="zh-CN" dirty="0"/>
              <a:t>NRAM</a:t>
            </a:r>
            <a:r>
              <a:rPr lang="zh-CN" altLang="en-US" dirty="0"/>
              <a:t>、</a:t>
            </a:r>
            <a:r>
              <a:rPr lang="en-US" altLang="zh-CN" dirty="0"/>
              <a:t>WRAM </a:t>
            </a:r>
            <a:r>
              <a:rPr lang="zh-CN" altLang="en-US" dirty="0"/>
              <a:t>）之间的连接关系和数据流向。控制模块通过这些组件协调指令的获取、解码、发射等过程，确保整个</a:t>
            </a:r>
            <a:r>
              <a:rPr lang="en-US" altLang="zh-CN" dirty="0"/>
              <a:t>DLP</a:t>
            </a:r>
            <a:r>
              <a:rPr lang="zh-CN" altLang="en-US" dirty="0"/>
              <a:t>架构高效运行。</a:t>
            </a:r>
            <a:r>
              <a:rPr lang="en-US" altLang="zh-CN" dirty="0"/>
              <a:t> </a:t>
            </a:r>
            <a:r>
              <a:rPr lang="zh-CN" altLang="en-US" dirty="0"/>
              <a:t>从</a:t>
            </a:r>
            <a:r>
              <a:rPr lang="en-US" altLang="zh-CN" dirty="0"/>
              <a:t>Fetch</a:t>
            </a:r>
            <a:r>
              <a:rPr lang="zh-CN" altLang="en-US" dirty="0"/>
              <a:t>获取指令，经</a:t>
            </a:r>
            <a:r>
              <a:rPr lang="en-US" altLang="zh-CN" dirty="0"/>
              <a:t>Decode</a:t>
            </a:r>
            <a:r>
              <a:rPr lang="zh-CN" altLang="en-US" dirty="0"/>
              <a:t>解码后进入</a:t>
            </a:r>
            <a:r>
              <a:rPr lang="en-US" altLang="zh-CN" dirty="0"/>
              <a:t>Issue Queue</a:t>
            </a:r>
            <a:r>
              <a:rPr lang="zh-CN" altLang="en-US" dirty="0"/>
              <a:t>，再通过</a:t>
            </a:r>
            <a:r>
              <a:rPr lang="en-US" altLang="zh-CN" dirty="0"/>
              <a:t>Scalar FU</a:t>
            </a:r>
            <a:r>
              <a:rPr lang="zh-CN" altLang="en-US" dirty="0"/>
              <a:t>等单元与运算和存储模块交互，实现数据处理和指令执行。</a:t>
            </a:r>
            <a:r>
              <a:rPr lang="en-US" altLang="zh-CN" dirty="0"/>
              <a:t> </a:t>
            </a:r>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这张幻灯片介绍了深度学习处理器（</a:t>
            </a:r>
            <a:r>
              <a:rPr lang="en-US" altLang="zh-CN" dirty="0"/>
              <a:t>DLP</a:t>
            </a:r>
            <a:r>
              <a:rPr lang="zh-CN" altLang="en-US" dirty="0"/>
              <a:t>）基本架构中运算模块的特点，内容如下：</a:t>
            </a:r>
            <a:endParaRPr lang="zh-CN" altLang="en-US" dirty="0"/>
          </a:p>
          <a:p>
            <a:r>
              <a:rPr lang="en-US" altLang="zh-CN" dirty="0"/>
              <a:t>### </a:t>
            </a:r>
            <a:r>
              <a:rPr lang="zh-CN" altLang="en-US" dirty="0"/>
              <a:t>运算模块特性</a:t>
            </a:r>
            <a:endParaRPr lang="zh-CN" altLang="en-US" dirty="0"/>
          </a:p>
          <a:p>
            <a:r>
              <a:rPr lang="en-US" altLang="zh-CN" dirty="0"/>
              <a:t>- **</a:t>
            </a:r>
            <a:r>
              <a:rPr lang="zh-CN" altLang="en-US" dirty="0"/>
              <a:t>丰富运算操作</a:t>
            </a:r>
            <a:r>
              <a:rPr lang="en-US" altLang="zh-CN" dirty="0"/>
              <a:t>**</a:t>
            </a:r>
            <a:r>
              <a:rPr lang="zh-CN" altLang="en-US" dirty="0"/>
              <a:t>：增加运算器中的操作，支持硬件高效执行的操作</a:t>
            </a:r>
            <a:r>
              <a:rPr lang="en-US" altLang="zh-CN" dirty="0"/>
              <a:t> </a:t>
            </a:r>
            <a:r>
              <a:rPr lang="zh-CN" altLang="en-US" dirty="0"/>
              <a:t>。通过扩充运算器功能，使其能直接执行深度学习中常见的复杂运算，减少软件层面的转换开销，提升运算效率。</a:t>
            </a:r>
            <a:endParaRPr lang="zh-CN" altLang="en-US" dirty="0"/>
          </a:p>
          <a:p>
            <a:r>
              <a:rPr lang="en-US" altLang="zh-CN" dirty="0"/>
              <a:t>- **</a:t>
            </a:r>
            <a:r>
              <a:rPr lang="zh-CN" altLang="en-US" dirty="0"/>
              <a:t>低位宽运算器（量化）</a:t>
            </a:r>
            <a:r>
              <a:rPr lang="en-US" altLang="zh-CN" dirty="0"/>
              <a:t>**</a:t>
            </a:r>
            <a:r>
              <a:rPr lang="zh-CN" altLang="en-US" dirty="0"/>
              <a:t>：采用低位宽运算器，即利用量化技术</a:t>
            </a:r>
            <a:r>
              <a:rPr lang="en-US" altLang="zh-CN" dirty="0"/>
              <a:t> </a:t>
            </a:r>
            <a:r>
              <a:rPr lang="zh-CN" altLang="en-US" dirty="0"/>
              <a:t>。通过降低数据位宽，减少计算过程中数据存储和传输的开销，同时降低运算复杂度，在不显著影响精度的前提下，大幅提高执行能效，减少功耗。</a:t>
            </a:r>
            <a:endParaRPr lang="zh-CN" altLang="en-US" dirty="0"/>
          </a:p>
          <a:p>
            <a:r>
              <a:rPr lang="en-US" altLang="zh-CN" dirty="0"/>
              <a:t>### </a:t>
            </a:r>
            <a:r>
              <a:rPr lang="zh-CN" altLang="en-US" dirty="0"/>
              <a:t>架构组件及数据流向</a:t>
            </a:r>
            <a:endParaRPr lang="zh-CN" altLang="en-US" dirty="0"/>
          </a:p>
          <a:p>
            <a:r>
              <a:rPr lang="en-US" altLang="zh-CN" dirty="0"/>
              <a:t>- </a:t>
            </a:r>
            <a:r>
              <a:rPr lang="zh-CN" altLang="en-US" dirty="0"/>
              <a:t>左侧架构图展示了运算模块（</a:t>
            </a:r>
            <a:r>
              <a:rPr lang="en-US" altLang="zh-CN" dirty="0"/>
              <a:t>VFU</a:t>
            </a:r>
            <a:r>
              <a:rPr lang="zh-CN" altLang="en-US" dirty="0"/>
              <a:t>、</a:t>
            </a:r>
            <a:r>
              <a:rPr lang="en-US" altLang="zh-CN" dirty="0"/>
              <a:t>MFU </a:t>
            </a:r>
            <a:r>
              <a:rPr lang="zh-CN" altLang="en-US" dirty="0"/>
              <a:t>）与控制模块（</a:t>
            </a:r>
            <a:r>
              <a:rPr lang="en-US" altLang="zh-CN" dirty="0"/>
              <a:t>Reorder Buffer</a:t>
            </a:r>
            <a:r>
              <a:rPr lang="zh-CN" altLang="en-US" dirty="0"/>
              <a:t>、</a:t>
            </a:r>
            <a:r>
              <a:rPr lang="en-US" altLang="zh-CN" dirty="0"/>
              <a:t>Fetch</a:t>
            </a:r>
            <a:r>
              <a:rPr lang="zh-CN" altLang="en-US" dirty="0"/>
              <a:t>等</a:t>
            </a:r>
            <a:r>
              <a:rPr lang="en-US" altLang="zh-CN" dirty="0"/>
              <a:t> </a:t>
            </a:r>
            <a:r>
              <a:rPr lang="zh-CN" altLang="en-US" dirty="0"/>
              <a:t>）以及存储模块（</a:t>
            </a:r>
            <a:r>
              <a:rPr lang="en-US" altLang="zh-CN" dirty="0"/>
              <a:t>NRAM</a:t>
            </a:r>
            <a:r>
              <a:rPr lang="zh-CN" altLang="en-US" dirty="0"/>
              <a:t>、</a:t>
            </a:r>
            <a:r>
              <a:rPr lang="en-US" altLang="zh-CN" dirty="0"/>
              <a:t>WRAM </a:t>
            </a:r>
            <a:r>
              <a:rPr lang="zh-CN" altLang="en-US" dirty="0"/>
              <a:t>）之间的连接关系和数据流向。控制模块发出指令，运算模块接收数据并执行运算，运算结果与存储模块交互，实现数据的处理和存储，各模块协同工作保障</a:t>
            </a:r>
            <a:r>
              <a:rPr lang="en-US" altLang="zh-CN" dirty="0"/>
              <a:t>DLP</a:t>
            </a:r>
            <a:r>
              <a:rPr lang="zh-CN" altLang="en-US" dirty="0"/>
              <a:t>架构高效运行。</a:t>
            </a:r>
            <a:r>
              <a:rPr lang="en-US" altLang="zh-CN" dirty="0"/>
              <a:t> </a:t>
            </a:r>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这张幻灯片介绍了深度学习处理器（</a:t>
            </a:r>
            <a:r>
              <a:rPr lang="en-US" altLang="zh-CN" dirty="0"/>
              <a:t>DLP</a:t>
            </a:r>
            <a:r>
              <a:rPr lang="zh-CN" altLang="en-US" dirty="0"/>
              <a:t>）基本架构中的访存部分，具体内容如下：</a:t>
            </a:r>
            <a:endParaRPr lang="zh-CN" altLang="en-US" dirty="0"/>
          </a:p>
          <a:p>
            <a:r>
              <a:rPr lang="en-US" altLang="zh-CN" dirty="0"/>
              <a:t>### </a:t>
            </a:r>
            <a:r>
              <a:rPr lang="zh-CN" altLang="en-US" dirty="0"/>
              <a:t>多级存储架构</a:t>
            </a:r>
            <a:endParaRPr lang="zh-CN" altLang="en-US" dirty="0"/>
          </a:p>
          <a:p>
            <a:r>
              <a:rPr lang="en-US" altLang="zh-CN" dirty="0"/>
              <a:t>- **</a:t>
            </a:r>
            <a:r>
              <a:rPr lang="zh-CN" altLang="en-US" dirty="0"/>
              <a:t>降低访存延迟</a:t>
            </a:r>
            <a:r>
              <a:rPr lang="en-US" altLang="zh-CN" dirty="0"/>
              <a:t>**</a:t>
            </a:r>
            <a:r>
              <a:rPr lang="zh-CN" altLang="en-US" dirty="0"/>
              <a:t>：采用多级存储架构</a:t>
            </a:r>
            <a:r>
              <a:rPr lang="en-US" altLang="zh-CN" dirty="0"/>
              <a:t> </a:t>
            </a:r>
            <a:r>
              <a:rPr lang="zh-CN" altLang="en-US" dirty="0"/>
              <a:t>，通常包括寄存器、缓存（如</a:t>
            </a:r>
            <a:r>
              <a:rPr lang="en-US" altLang="zh-CN" dirty="0"/>
              <a:t>L1 Cache </a:t>
            </a:r>
            <a:r>
              <a:rPr lang="zh-CN" altLang="en-US" dirty="0"/>
              <a:t>）、主存等不同层次的存储单元。靠近运算单元的高速存储（如寄存器、</a:t>
            </a:r>
            <a:r>
              <a:rPr lang="en-US" altLang="zh-CN" dirty="0"/>
              <a:t>L1 Cache</a:t>
            </a:r>
            <a:r>
              <a:rPr lang="zh-CN" altLang="en-US" dirty="0"/>
              <a:t>）用于存储频繁访问的数据和指令，能快速被运算模块读取，减少从低速主存读取数据的次数，从而降低访存延迟</a:t>
            </a:r>
            <a:r>
              <a:rPr lang="en-US" altLang="zh-CN" dirty="0"/>
              <a:t> </a:t>
            </a:r>
            <a:r>
              <a:rPr lang="zh-CN" altLang="en-US" dirty="0"/>
              <a:t>。例如，当运算单元需要数据时，先从</a:t>
            </a:r>
            <a:r>
              <a:rPr lang="en-US" altLang="zh-CN" dirty="0"/>
              <a:t>L1 Cache</a:t>
            </a:r>
            <a:r>
              <a:rPr lang="zh-CN" altLang="en-US" dirty="0"/>
              <a:t>查找，若命中则可快速获取数据，无需等待从主存读取的较长时间。</a:t>
            </a:r>
            <a:endParaRPr lang="zh-CN" altLang="en-US" dirty="0"/>
          </a:p>
          <a:p>
            <a:r>
              <a:rPr lang="en-US" altLang="zh-CN" dirty="0"/>
              <a:t>### </a:t>
            </a:r>
            <a:r>
              <a:rPr lang="zh-CN" altLang="en-US" dirty="0"/>
              <a:t>多通道存储架构</a:t>
            </a:r>
            <a:endParaRPr lang="zh-CN" altLang="en-US" dirty="0"/>
          </a:p>
          <a:p>
            <a:r>
              <a:rPr lang="en-US" altLang="zh-CN" dirty="0"/>
              <a:t>- **</a:t>
            </a:r>
            <a:r>
              <a:rPr lang="zh-CN" altLang="en-US" dirty="0"/>
              <a:t>扩增访存带宽</a:t>
            </a:r>
            <a:r>
              <a:rPr lang="en-US" altLang="zh-CN" dirty="0"/>
              <a:t>**</a:t>
            </a:r>
            <a:r>
              <a:rPr lang="zh-CN" altLang="en-US" dirty="0"/>
              <a:t>：采用多通道存储架构</a:t>
            </a:r>
            <a:r>
              <a:rPr lang="en-US" altLang="zh-CN" dirty="0"/>
              <a:t> </a:t>
            </a:r>
            <a:r>
              <a:rPr lang="zh-CN" altLang="en-US" dirty="0"/>
              <a:t>，通过增加存储通道数量，可同时进行多个数据传输操作。并行传输更多数据，在单位时间内传输更多的数据量，扩增访存带宽</a:t>
            </a:r>
            <a:r>
              <a:rPr lang="en-US" altLang="zh-CN" dirty="0"/>
              <a:t> </a:t>
            </a:r>
            <a:r>
              <a:rPr lang="zh-CN" altLang="en-US" dirty="0"/>
              <a:t>。比如，多个通道可同时为运算模块提供数据，满足其对大量数据的快速需求。</a:t>
            </a:r>
            <a:endParaRPr lang="zh-CN" altLang="en-US" dirty="0"/>
          </a:p>
          <a:p>
            <a:r>
              <a:rPr lang="en-US" altLang="zh-CN" dirty="0"/>
              <a:t>- **</a:t>
            </a:r>
            <a:r>
              <a:rPr lang="zh-CN" altLang="en-US" dirty="0"/>
              <a:t>减少冲突</a:t>
            </a:r>
            <a:r>
              <a:rPr lang="en-US" altLang="zh-CN" dirty="0"/>
              <a:t>**</a:t>
            </a:r>
            <a:r>
              <a:rPr lang="zh-CN" altLang="en-US" dirty="0"/>
              <a:t>：多通道存储架构还能减少访存冲突</a:t>
            </a:r>
            <a:r>
              <a:rPr lang="en-US" altLang="zh-CN" dirty="0"/>
              <a:t> </a:t>
            </a:r>
            <a:r>
              <a:rPr lang="zh-CN" altLang="en-US" dirty="0"/>
              <a:t>。当多个运算单元或操作同时需要访问存储时，多通道可将不同的访问请求分配到不同通道处理，避免因多个请求竞争同一存储资源而产生冲突，保障数据访问的顺畅进行，提升系统整体性能。</a:t>
            </a:r>
            <a:r>
              <a:rPr lang="en-US" altLang="zh-CN" dirty="0"/>
              <a:t> </a:t>
            </a:r>
            <a:endParaRPr lang="en-US" altLang="zh-CN" dirty="0"/>
          </a:p>
          <a:p>
            <a:endParaRPr lang="en-US" altLang="zh-CN" dirty="0"/>
          </a:p>
          <a:p>
            <a:r>
              <a:rPr lang="zh-CN" altLang="en-US" dirty="0"/>
              <a:t>幻灯片左侧架构图展示了存储模块（</a:t>
            </a:r>
            <a:r>
              <a:rPr lang="en-US" altLang="zh-CN" dirty="0"/>
              <a:t>NRAM</a:t>
            </a:r>
            <a:r>
              <a:rPr lang="zh-CN" altLang="en-US" dirty="0"/>
              <a:t>、</a:t>
            </a:r>
            <a:r>
              <a:rPr lang="en-US" altLang="zh-CN" dirty="0"/>
              <a:t>WRAM</a:t>
            </a:r>
            <a:r>
              <a:rPr lang="zh-CN" altLang="en-US" dirty="0"/>
              <a:t>、</a:t>
            </a:r>
            <a:r>
              <a:rPr lang="en-US" altLang="zh-CN" dirty="0"/>
              <a:t>DMA</a:t>
            </a:r>
            <a:r>
              <a:rPr lang="zh-CN" altLang="en-US" dirty="0"/>
              <a:t>等</a:t>
            </a:r>
            <a:r>
              <a:rPr lang="en-US" altLang="zh-CN" dirty="0"/>
              <a:t> </a:t>
            </a:r>
            <a:r>
              <a:rPr lang="zh-CN" altLang="en-US" dirty="0"/>
              <a:t>）与控制模块、运算模块之间的连接关系和数据流向，体现了多级和多通道存储架构在</a:t>
            </a:r>
            <a:r>
              <a:rPr lang="en-US" altLang="zh-CN" dirty="0"/>
              <a:t>DLP</a:t>
            </a:r>
            <a:r>
              <a:rPr lang="zh-CN" altLang="en-US" dirty="0"/>
              <a:t>中的协同工作机制。</a:t>
            </a:r>
            <a:r>
              <a:rPr lang="en-US" altLang="zh-CN" dirty="0"/>
              <a:t> </a:t>
            </a:r>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这张幻灯片介绍了深度学习处理器（</a:t>
            </a:r>
            <a:r>
              <a:rPr lang="en-US" altLang="zh-CN" dirty="0"/>
              <a:t>DLP</a:t>
            </a:r>
            <a:r>
              <a:rPr lang="zh-CN" altLang="en-US" dirty="0"/>
              <a:t>）基本架构中的</a:t>
            </a:r>
            <a:r>
              <a:rPr lang="en-US" altLang="zh-CN" dirty="0"/>
              <a:t>7</a:t>
            </a:r>
            <a:r>
              <a:rPr lang="zh-CN" altLang="en-US" dirty="0"/>
              <a:t>段流水线，具体内容如下：</a:t>
            </a:r>
            <a:endParaRPr lang="zh-CN" altLang="en-US" dirty="0"/>
          </a:p>
          <a:p>
            <a:r>
              <a:rPr lang="en-US" altLang="zh-CN" dirty="0"/>
              <a:t>### </a:t>
            </a:r>
            <a:r>
              <a:rPr lang="zh-CN" altLang="en-US" dirty="0"/>
              <a:t>流水线阶段</a:t>
            </a:r>
            <a:endParaRPr lang="zh-CN" altLang="en-US" dirty="0"/>
          </a:p>
          <a:p>
            <a:r>
              <a:rPr lang="en-US" altLang="zh-CN" dirty="0"/>
              <a:t>- **</a:t>
            </a:r>
            <a:r>
              <a:rPr lang="zh-CN" altLang="en-US" dirty="0"/>
              <a:t>取指（</a:t>
            </a:r>
            <a:r>
              <a:rPr lang="en-US" altLang="zh-CN" dirty="0"/>
              <a:t>Fetch</a:t>
            </a:r>
            <a:r>
              <a:rPr lang="zh-CN" altLang="en-US" dirty="0"/>
              <a:t>）</a:t>
            </a:r>
            <a:r>
              <a:rPr lang="en-US" altLang="zh-CN" dirty="0"/>
              <a:t>**</a:t>
            </a:r>
            <a:r>
              <a:rPr lang="zh-CN" altLang="en-US" dirty="0"/>
              <a:t>：从存储器中获取指令</a:t>
            </a:r>
            <a:r>
              <a:rPr lang="en-US" altLang="zh-CN" dirty="0"/>
              <a:t> </a:t>
            </a:r>
            <a:r>
              <a:rPr lang="zh-CN" altLang="en-US" dirty="0"/>
              <a:t>，是指令处理的起始步骤，将指令从存储位置读取到处理器内部，为后续处理做准备。</a:t>
            </a:r>
            <a:endParaRPr lang="zh-CN" altLang="en-US" dirty="0"/>
          </a:p>
          <a:p>
            <a:r>
              <a:rPr lang="en-US" altLang="zh-CN" dirty="0"/>
              <a:t>- **</a:t>
            </a:r>
            <a:r>
              <a:rPr lang="zh-CN" altLang="en-US" dirty="0"/>
              <a:t>译码（</a:t>
            </a:r>
            <a:r>
              <a:rPr lang="en-US" altLang="zh-CN" dirty="0"/>
              <a:t>Decode</a:t>
            </a:r>
            <a:r>
              <a:rPr lang="zh-CN" altLang="en-US" dirty="0"/>
              <a:t>）</a:t>
            </a:r>
            <a:r>
              <a:rPr lang="en-US" altLang="zh-CN" dirty="0"/>
              <a:t>**</a:t>
            </a:r>
            <a:r>
              <a:rPr lang="zh-CN" altLang="en-US" dirty="0"/>
              <a:t>：对取指阶段获取的指令进行分析和解释</a:t>
            </a:r>
            <a:r>
              <a:rPr lang="en-US" altLang="zh-CN" dirty="0"/>
              <a:t> </a:t>
            </a:r>
            <a:r>
              <a:rPr lang="zh-CN" altLang="en-US" dirty="0"/>
              <a:t>，识别指令的操作类型、操作数等信息，让处理器明白指令要执行的具体任务。</a:t>
            </a:r>
            <a:endParaRPr lang="zh-CN" altLang="en-US" dirty="0"/>
          </a:p>
          <a:p>
            <a:r>
              <a:rPr lang="en-US" altLang="zh-CN" dirty="0"/>
              <a:t>- **</a:t>
            </a:r>
            <a:r>
              <a:rPr lang="zh-CN" altLang="en-US" dirty="0"/>
              <a:t>发射（</a:t>
            </a:r>
            <a:r>
              <a:rPr lang="en-US" altLang="zh-CN" dirty="0"/>
              <a:t>Issue</a:t>
            </a:r>
            <a:r>
              <a:rPr lang="zh-CN" altLang="en-US" dirty="0"/>
              <a:t>）</a:t>
            </a:r>
            <a:r>
              <a:rPr lang="en-US" altLang="zh-CN" dirty="0"/>
              <a:t>**</a:t>
            </a:r>
            <a:r>
              <a:rPr lang="zh-CN" altLang="en-US" dirty="0"/>
              <a:t>：将译码后的指令发送到相应的执行单元</a:t>
            </a:r>
            <a:r>
              <a:rPr lang="en-US" altLang="zh-CN" dirty="0"/>
              <a:t> </a:t>
            </a:r>
            <a:r>
              <a:rPr lang="zh-CN" altLang="en-US" dirty="0"/>
              <a:t>，根据指令类型分配到合适的功能单元（如向量运算单元</a:t>
            </a:r>
            <a:r>
              <a:rPr lang="en-US" altLang="zh-CN" dirty="0"/>
              <a:t>VFU</a:t>
            </a:r>
            <a:r>
              <a:rPr lang="zh-CN" altLang="en-US" dirty="0"/>
              <a:t>、矩阵运算单元</a:t>
            </a:r>
            <a:r>
              <a:rPr lang="en-US" altLang="zh-CN" dirty="0"/>
              <a:t>MFU</a:t>
            </a:r>
            <a:r>
              <a:rPr lang="zh-CN" altLang="en-US" dirty="0"/>
              <a:t>等）进行执行。</a:t>
            </a:r>
            <a:endParaRPr lang="zh-CN" altLang="en-US" dirty="0"/>
          </a:p>
          <a:p>
            <a:r>
              <a:rPr lang="en-US" altLang="zh-CN" dirty="0"/>
              <a:t>- **</a:t>
            </a:r>
            <a:r>
              <a:rPr lang="zh-CN" altLang="en-US" dirty="0"/>
              <a:t>读寄存器（</a:t>
            </a:r>
            <a:r>
              <a:rPr lang="en-US" altLang="zh-CN" dirty="0"/>
              <a:t>Read Register</a:t>
            </a:r>
            <a:r>
              <a:rPr lang="zh-CN" altLang="en-US" dirty="0"/>
              <a:t>）</a:t>
            </a:r>
            <a:r>
              <a:rPr lang="en-US" altLang="zh-CN" dirty="0"/>
              <a:t>**</a:t>
            </a:r>
            <a:r>
              <a:rPr lang="zh-CN" altLang="en-US" dirty="0"/>
              <a:t>：从寄存器文件中读取指令执行所需的数据</a:t>
            </a:r>
            <a:r>
              <a:rPr lang="en-US" altLang="zh-CN" dirty="0"/>
              <a:t> </a:t>
            </a:r>
            <a:r>
              <a:rPr lang="zh-CN" altLang="en-US" dirty="0"/>
              <a:t>，为执行阶段提供操作数，确保运算能正确进行。</a:t>
            </a:r>
            <a:endParaRPr lang="zh-CN" altLang="en-US" dirty="0"/>
          </a:p>
          <a:p>
            <a:r>
              <a:rPr lang="en-US" altLang="zh-CN" dirty="0"/>
              <a:t>- **</a:t>
            </a:r>
            <a:r>
              <a:rPr lang="zh-CN" altLang="en-US" dirty="0"/>
              <a:t>执行（</a:t>
            </a:r>
            <a:r>
              <a:rPr lang="en-US" altLang="zh-CN" dirty="0"/>
              <a:t>Execute</a:t>
            </a:r>
            <a:r>
              <a:rPr lang="zh-CN" altLang="en-US" dirty="0"/>
              <a:t>）</a:t>
            </a:r>
            <a:r>
              <a:rPr lang="en-US" altLang="zh-CN" dirty="0"/>
              <a:t>**</a:t>
            </a:r>
            <a:r>
              <a:rPr lang="zh-CN" altLang="en-US" dirty="0"/>
              <a:t>：在对应的功能单元（如</a:t>
            </a:r>
            <a:r>
              <a:rPr lang="en-US" altLang="zh-CN" dirty="0"/>
              <a:t>VFU</a:t>
            </a:r>
            <a:r>
              <a:rPr lang="zh-CN" altLang="en-US" dirty="0"/>
              <a:t>、</a:t>
            </a:r>
            <a:r>
              <a:rPr lang="en-US" altLang="zh-CN" dirty="0"/>
              <a:t>MFU </a:t>
            </a:r>
            <a:r>
              <a:rPr lang="zh-CN" altLang="en-US" dirty="0"/>
              <a:t>）中实际执行指令的操作</a:t>
            </a:r>
            <a:r>
              <a:rPr lang="en-US" altLang="zh-CN" dirty="0"/>
              <a:t> </a:t>
            </a:r>
            <a:r>
              <a:rPr lang="zh-CN" altLang="en-US" dirty="0"/>
              <a:t>，完成如向量运算、矩阵运算等具体计算任务。</a:t>
            </a:r>
            <a:endParaRPr lang="zh-CN" altLang="en-US" dirty="0"/>
          </a:p>
          <a:p>
            <a:r>
              <a:rPr lang="en-US" altLang="zh-CN" dirty="0"/>
              <a:t>- **</a:t>
            </a:r>
            <a:r>
              <a:rPr lang="zh-CN" altLang="en-US" dirty="0"/>
              <a:t>写回（</a:t>
            </a:r>
            <a:r>
              <a:rPr lang="en-US" altLang="zh-CN" dirty="0"/>
              <a:t>Writeback</a:t>
            </a:r>
            <a:r>
              <a:rPr lang="zh-CN" altLang="en-US" dirty="0"/>
              <a:t>）</a:t>
            </a:r>
            <a:r>
              <a:rPr lang="en-US" altLang="zh-CN" dirty="0"/>
              <a:t>**</a:t>
            </a:r>
            <a:r>
              <a:rPr lang="zh-CN" altLang="en-US" dirty="0"/>
              <a:t>：将执行阶段产生的结果写回到寄存器或存储单元中</a:t>
            </a:r>
            <a:r>
              <a:rPr lang="en-US" altLang="zh-CN" dirty="0"/>
              <a:t> </a:t>
            </a:r>
            <a:r>
              <a:rPr lang="zh-CN" altLang="en-US" dirty="0"/>
              <a:t>，更新相关存储位置的数据，以便后续指令使用。</a:t>
            </a:r>
            <a:endParaRPr lang="zh-CN" altLang="en-US" dirty="0"/>
          </a:p>
          <a:p>
            <a:r>
              <a:rPr lang="en-US" altLang="zh-CN" dirty="0"/>
              <a:t>- **</a:t>
            </a:r>
            <a:r>
              <a:rPr lang="zh-CN" altLang="en-US" dirty="0"/>
              <a:t>提交（</a:t>
            </a:r>
            <a:r>
              <a:rPr lang="en-US" altLang="zh-CN" dirty="0"/>
              <a:t>Commit</a:t>
            </a:r>
            <a:r>
              <a:rPr lang="zh-CN" altLang="en-US" dirty="0"/>
              <a:t>）</a:t>
            </a:r>
            <a:r>
              <a:rPr lang="en-US" altLang="zh-CN" dirty="0"/>
              <a:t>**</a:t>
            </a:r>
            <a:r>
              <a:rPr lang="zh-CN" altLang="en-US" dirty="0"/>
              <a:t>：确认指令执行完成且结果正确后，将结果正式提交</a:t>
            </a:r>
            <a:r>
              <a:rPr lang="en-US" altLang="zh-CN" dirty="0"/>
              <a:t> </a:t>
            </a:r>
            <a:r>
              <a:rPr lang="zh-CN" altLang="en-US" dirty="0"/>
              <a:t>，完成指令的整个处理流程，使结果对后续操作可见。</a:t>
            </a:r>
            <a:endParaRPr lang="zh-CN" altLang="en-US" dirty="0"/>
          </a:p>
          <a:p>
            <a:r>
              <a:rPr lang="en-US" altLang="zh-CN" dirty="0"/>
              <a:t>7</a:t>
            </a:r>
            <a:r>
              <a:rPr lang="zh-CN" altLang="en-US" dirty="0"/>
              <a:t>段流水间均可以并行操作</a:t>
            </a:r>
            <a:endParaRPr lang="zh-CN" altLang="en-US" dirty="0"/>
          </a:p>
          <a:p>
            <a:r>
              <a:rPr lang="en-US" altLang="zh-CN" dirty="0"/>
              <a:t>### </a:t>
            </a:r>
            <a:r>
              <a:rPr lang="zh-CN" altLang="en-US" dirty="0"/>
              <a:t>架构展示</a:t>
            </a:r>
            <a:endParaRPr lang="zh-CN" altLang="en-US" dirty="0"/>
          </a:p>
          <a:p>
            <a:r>
              <a:rPr lang="en-US" altLang="zh-CN" dirty="0"/>
              <a:t>- </a:t>
            </a:r>
            <a:r>
              <a:rPr lang="zh-CN" altLang="en-US" dirty="0"/>
              <a:t>幻灯片中的架构图展示了各流水线阶段（如</a:t>
            </a:r>
            <a:r>
              <a:rPr lang="en-US" altLang="zh-CN" dirty="0"/>
              <a:t>Fetch</a:t>
            </a:r>
            <a:r>
              <a:rPr lang="zh-CN" altLang="en-US" dirty="0"/>
              <a:t>、</a:t>
            </a:r>
            <a:r>
              <a:rPr lang="en-US" altLang="zh-CN" dirty="0"/>
              <a:t>Decode</a:t>
            </a:r>
            <a:r>
              <a:rPr lang="zh-CN" altLang="en-US" dirty="0"/>
              <a:t>、</a:t>
            </a:r>
            <a:r>
              <a:rPr lang="en-US" altLang="zh-CN" dirty="0"/>
              <a:t>Issue Queue</a:t>
            </a:r>
            <a:r>
              <a:rPr lang="zh-CN" altLang="en-US" dirty="0"/>
              <a:t>等</a:t>
            </a:r>
            <a:r>
              <a:rPr lang="en-US" altLang="zh-CN" dirty="0"/>
              <a:t> </a:t>
            </a:r>
            <a:r>
              <a:rPr lang="zh-CN" altLang="en-US" dirty="0"/>
              <a:t>）以及它们与运算模块（</a:t>
            </a:r>
            <a:r>
              <a:rPr lang="en-US" altLang="zh-CN" dirty="0"/>
              <a:t>VFU</a:t>
            </a:r>
            <a:r>
              <a:rPr lang="zh-CN" altLang="en-US" dirty="0"/>
              <a:t>、</a:t>
            </a:r>
            <a:r>
              <a:rPr lang="en-US" altLang="zh-CN" dirty="0"/>
              <a:t>MFU </a:t>
            </a:r>
            <a:r>
              <a:rPr lang="zh-CN" altLang="en-US" dirty="0"/>
              <a:t>）和存储模块（</a:t>
            </a:r>
            <a:r>
              <a:rPr lang="en-US" altLang="zh-CN" dirty="0"/>
              <a:t>NRAM</a:t>
            </a:r>
            <a:r>
              <a:rPr lang="zh-CN" altLang="en-US" dirty="0"/>
              <a:t>、</a:t>
            </a:r>
            <a:r>
              <a:rPr lang="en-US" altLang="zh-CN" dirty="0"/>
              <a:t>WRAM </a:t>
            </a:r>
            <a:r>
              <a:rPr lang="zh-CN" altLang="en-US" dirty="0"/>
              <a:t>）之间的连接关系和数据流向，体现了</a:t>
            </a:r>
            <a:r>
              <a:rPr lang="en-US" altLang="zh-CN" dirty="0"/>
              <a:t>DLP</a:t>
            </a:r>
            <a:r>
              <a:rPr lang="zh-CN" altLang="en-US" dirty="0"/>
              <a:t>架构中指令在流水线各阶段的流转和处理过程。</a:t>
            </a:r>
            <a:r>
              <a:rPr lang="en-US" altLang="zh-CN" dirty="0"/>
              <a:t> 7</a:t>
            </a:r>
            <a:r>
              <a:rPr lang="zh-CN" altLang="en-US" dirty="0"/>
              <a:t>段流水线设计使处理器能在同一时间并行处理多条指令的不同阶段，提高指令处理效率和处理器的整体性能。</a:t>
            </a:r>
            <a:r>
              <a:rPr lang="en-US" altLang="zh-CN" dirty="0"/>
              <a:t> </a:t>
            </a:r>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这张幻灯片介绍了深度学习处理器（</a:t>
            </a:r>
            <a:r>
              <a:rPr lang="en-US" altLang="zh-CN" dirty="0"/>
              <a:t>DLP</a:t>
            </a:r>
            <a:r>
              <a:rPr lang="zh-CN" altLang="en-US" dirty="0"/>
              <a:t>）的执行流程第一步，具体内容如下：</a:t>
            </a:r>
            <a:endParaRPr lang="zh-CN" altLang="en-US" dirty="0"/>
          </a:p>
          <a:p>
            <a:r>
              <a:rPr lang="en-US" altLang="zh-CN" dirty="0"/>
              <a:t>### </a:t>
            </a:r>
            <a:r>
              <a:rPr lang="zh-CN" altLang="en-US" dirty="0"/>
              <a:t>执行流程步骤</a:t>
            </a:r>
            <a:endParaRPr lang="zh-CN" altLang="en-US" dirty="0"/>
          </a:p>
          <a:p>
            <a:r>
              <a:rPr lang="en-US" altLang="zh-CN" dirty="0"/>
              <a:t>- **</a:t>
            </a:r>
            <a:r>
              <a:rPr lang="zh-CN" altLang="en-US" dirty="0"/>
              <a:t>取指与译码分发</a:t>
            </a:r>
            <a:r>
              <a:rPr lang="en-US" altLang="zh-CN" dirty="0"/>
              <a:t>**</a:t>
            </a:r>
            <a:r>
              <a:rPr lang="zh-CN" altLang="en-US" dirty="0"/>
              <a:t>：取指单元（</a:t>
            </a:r>
            <a:r>
              <a:rPr lang="en-US" altLang="zh-CN" dirty="0"/>
              <a:t>IFU</a:t>
            </a:r>
            <a:r>
              <a:rPr lang="zh-CN" altLang="en-US" dirty="0"/>
              <a:t>）通过直接内存存取单元（</a:t>
            </a:r>
            <a:r>
              <a:rPr lang="en-US" altLang="zh-CN" dirty="0"/>
              <a:t>DMA</a:t>
            </a:r>
            <a:r>
              <a:rPr lang="zh-CN" altLang="en-US" dirty="0"/>
              <a:t>）从动态随机存取存储器（</a:t>
            </a:r>
            <a:r>
              <a:rPr lang="en-US" altLang="zh-CN" dirty="0"/>
              <a:t>DRAM</a:t>
            </a:r>
            <a:r>
              <a:rPr lang="zh-CN" altLang="en-US" dirty="0"/>
              <a:t>）中读取程序指令</a:t>
            </a:r>
            <a:r>
              <a:rPr lang="en-US" altLang="zh-CN" dirty="0"/>
              <a:t> </a:t>
            </a:r>
            <a:r>
              <a:rPr lang="zh-CN" altLang="en-US" dirty="0"/>
              <a:t>。</a:t>
            </a:r>
            <a:r>
              <a:rPr lang="en-US" altLang="zh-CN" dirty="0"/>
              <a:t>IFU</a:t>
            </a:r>
            <a:r>
              <a:rPr lang="zh-CN" altLang="en-US" dirty="0"/>
              <a:t>负责从存储中提取指令，</a:t>
            </a:r>
            <a:r>
              <a:rPr lang="en-US" altLang="zh-CN" dirty="0"/>
              <a:t>DMA</a:t>
            </a:r>
            <a:r>
              <a:rPr lang="zh-CN" altLang="en-US" dirty="0"/>
              <a:t>提供高效的数据传输通道。读取的指令经过指令译码单元（</a:t>
            </a:r>
            <a:r>
              <a:rPr lang="en-US" altLang="zh-CN" dirty="0"/>
              <a:t>IDU</a:t>
            </a:r>
            <a:r>
              <a:rPr lang="zh-CN" altLang="en-US" dirty="0"/>
              <a:t>）进行译码</a:t>
            </a:r>
            <a:r>
              <a:rPr lang="en-US" altLang="zh-CN" dirty="0"/>
              <a:t> </a:t>
            </a:r>
            <a:r>
              <a:rPr lang="zh-CN" altLang="en-US" dirty="0"/>
              <a:t>，</a:t>
            </a:r>
            <a:r>
              <a:rPr lang="en-US" altLang="zh-CN" dirty="0"/>
              <a:t>IDU</a:t>
            </a:r>
            <a:r>
              <a:rPr lang="zh-CN" altLang="en-US" dirty="0"/>
              <a:t>分析指令的操作类型和操作数等信息。译码后的指令分发给</a:t>
            </a:r>
            <a:r>
              <a:rPr lang="en-US" altLang="zh-CN" dirty="0"/>
              <a:t>DMA</a:t>
            </a:r>
            <a:r>
              <a:rPr lang="zh-CN" altLang="en-US" dirty="0"/>
              <a:t>、向量运算单元（</a:t>
            </a:r>
            <a:r>
              <a:rPr lang="en-US" altLang="zh-CN" dirty="0"/>
              <a:t>VFU</a:t>
            </a:r>
            <a:r>
              <a:rPr lang="zh-CN" altLang="en-US" dirty="0"/>
              <a:t>）和矩阵运算单元（</a:t>
            </a:r>
            <a:r>
              <a:rPr lang="en-US" altLang="zh-CN" dirty="0"/>
              <a:t>MFU</a:t>
            </a:r>
            <a:r>
              <a:rPr lang="zh-CN" altLang="en-US" dirty="0"/>
              <a:t>）</a:t>
            </a:r>
            <a:r>
              <a:rPr lang="en-US" altLang="zh-CN" dirty="0"/>
              <a:t> </a:t>
            </a:r>
            <a:r>
              <a:rPr lang="zh-CN" altLang="en-US" dirty="0"/>
              <a:t>，以便各组件执行相应操作。</a:t>
            </a:r>
            <a:endParaRPr lang="zh-CN" altLang="en-US" dirty="0"/>
          </a:p>
          <a:p>
            <a:endParaRPr lang="en-US" altLang="zh-CN" dirty="0"/>
          </a:p>
          <a:p>
            <a:r>
              <a:rPr lang="en-US" altLang="zh-CN" dirty="0"/>
              <a:t>### </a:t>
            </a:r>
            <a:r>
              <a:rPr lang="zh-CN" altLang="en-US" dirty="0"/>
              <a:t>架构组件说明</a:t>
            </a:r>
            <a:endParaRPr lang="zh-CN" altLang="en-US" dirty="0"/>
          </a:p>
          <a:p>
            <a:r>
              <a:rPr lang="en-US" altLang="zh-CN" dirty="0"/>
              <a:t>- </a:t>
            </a:r>
            <a:r>
              <a:rPr lang="zh-CN" altLang="en-US" dirty="0"/>
              <a:t>幻灯片左侧列出了参与执行流程的主要组件，包括</a:t>
            </a:r>
            <a:r>
              <a:rPr lang="en-US" altLang="zh-CN" dirty="0"/>
              <a:t>IFU</a:t>
            </a:r>
            <a:r>
              <a:rPr lang="zh-CN" altLang="en-US" dirty="0"/>
              <a:t>、</a:t>
            </a:r>
            <a:r>
              <a:rPr lang="en-US" altLang="zh-CN" dirty="0"/>
              <a:t>IDU</a:t>
            </a:r>
            <a:r>
              <a:rPr lang="zh-CN" altLang="en-US" dirty="0"/>
              <a:t>、</a:t>
            </a:r>
            <a:r>
              <a:rPr lang="en-US" altLang="zh-CN" dirty="0"/>
              <a:t>VFU</a:t>
            </a:r>
            <a:r>
              <a:rPr lang="zh-CN" altLang="en-US" dirty="0"/>
              <a:t>、</a:t>
            </a:r>
            <a:r>
              <a:rPr lang="en-US" altLang="zh-CN" dirty="0"/>
              <a:t>MFU</a:t>
            </a:r>
            <a:r>
              <a:rPr lang="zh-CN" altLang="en-US" dirty="0"/>
              <a:t>、权重存储单元（</a:t>
            </a:r>
            <a:r>
              <a:rPr lang="en-US" altLang="zh-CN" dirty="0"/>
              <a:t>WRAM</a:t>
            </a:r>
            <a:r>
              <a:rPr lang="zh-CN" altLang="en-US" dirty="0"/>
              <a:t>）、神经元存储单元（</a:t>
            </a:r>
            <a:r>
              <a:rPr lang="en-US" altLang="zh-CN" dirty="0"/>
              <a:t>NRAM</a:t>
            </a:r>
            <a:r>
              <a:rPr lang="zh-CN" altLang="en-US" dirty="0"/>
              <a:t>）和</a:t>
            </a:r>
            <a:r>
              <a:rPr lang="en-US" altLang="zh-CN" dirty="0"/>
              <a:t>DMA </a:t>
            </a:r>
            <a:r>
              <a:rPr lang="zh-CN" altLang="en-US" dirty="0"/>
              <a:t>。右侧架构图展示了控制模块（包含</a:t>
            </a:r>
            <a:r>
              <a:rPr lang="en-US" altLang="zh-CN" dirty="0"/>
              <a:t>IFU</a:t>
            </a:r>
            <a:r>
              <a:rPr lang="zh-CN" altLang="en-US" dirty="0"/>
              <a:t>和</a:t>
            </a:r>
            <a:r>
              <a:rPr lang="en-US" altLang="zh-CN" dirty="0"/>
              <a:t>IDU</a:t>
            </a:r>
            <a:r>
              <a:rPr lang="zh-CN" altLang="en-US" dirty="0"/>
              <a:t>）与存储模块（</a:t>
            </a:r>
            <a:r>
              <a:rPr lang="en-US" altLang="zh-CN" dirty="0"/>
              <a:t>DMA</a:t>
            </a:r>
            <a:r>
              <a:rPr lang="zh-CN" altLang="en-US" dirty="0"/>
              <a:t>、</a:t>
            </a:r>
            <a:r>
              <a:rPr lang="en-US" altLang="zh-CN" dirty="0"/>
              <a:t>NRAM</a:t>
            </a:r>
            <a:r>
              <a:rPr lang="zh-CN" altLang="en-US" dirty="0"/>
              <a:t>、</a:t>
            </a:r>
            <a:r>
              <a:rPr lang="en-US" altLang="zh-CN" dirty="0"/>
              <a:t>WRAM</a:t>
            </a:r>
            <a:r>
              <a:rPr lang="zh-CN" altLang="en-US" dirty="0"/>
              <a:t>）、运算模块（</a:t>
            </a:r>
            <a:r>
              <a:rPr lang="en-US" altLang="zh-CN" dirty="0"/>
              <a:t>VFU</a:t>
            </a:r>
            <a:r>
              <a:rPr lang="zh-CN" altLang="en-US" dirty="0"/>
              <a:t>、</a:t>
            </a:r>
            <a:r>
              <a:rPr lang="en-US" altLang="zh-CN" dirty="0"/>
              <a:t>MFU</a:t>
            </a:r>
            <a:r>
              <a:rPr lang="zh-CN" altLang="en-US" dirty="0"/>
              <a:t>）之间的连接关系和数据流向，体现了指令在各组件间的传递和处理路径，为理解</a:t>
            </a:r>
            <a:r>
              <a:rPr lang="en-US" altLang="zh-CN" dirty="0"/>
              <a:t>DLP</a:t>
            </a:r>
            <a:r>
              <a:rPr lang="zh-CN" altLang="en-US" dirty="0"/>
              <a:t>执行流程提供了直观的架构视图。</a:t>
            </a:r>
            <a:r>
              <a:rPr lang="en-US" altLang="zh-CN" dirty="0"/>
              <a:t> </a:t>
            </a:r>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这张幻灯片介绍了深度学习处理器（</a:t>
            </a:r>
            <a:r>
              <a:rPr lang="en-US" altLang="zh-CN" dirty="0"/>
              <a:t>DLP</a:t>
            </a:r>
            <a:r>
              <a:rPr lang="zh-CN" altLang="en-US" dirty="0"/>
              <a:t>）执行流程的第二步，具体内容如下：</a:t>
            </a:r>
            <a:endParaRPr lang="zh-CN" altLang="en-US" dirty="0"/>
          </a:p>
          <a:p>
            <a:r>
              <a:rPr lang="en-US" altLang="zh-CN" dirty="0"/>
              <a:t>### </a:t>
            </a:r>
            <a:r>
              <a:rPr lang="zh-CN" altLang="en-US" dirty="0"/>
              <a:t>执行流程步骤</a:t>
            </a:r>
            <a:endParaRPr lang="zh-CN" altLang="en-US" dirty="0"/>
          </a:p>
          <a:p>
            <a:r>
              <a:rPr lang="en-US" altLang="zh-CN" dirty="0"/>
              <a:t>- **</a:t>
            </a:r>
            <a:r>
              <a:rPr lang="zh-CN" altLang="en-US" dirty="0"/>
              <a:t>访存操作</a:t>
            </a:r>
            <a:r>
              <a:rPr lang="en-US" altLang="zh-CN" dirty="0"/>
              <a:t>**</a:t>
            </a:r>
            <a:r>
              <a:rPr lang="zh-CN" altLang="en-US" dirty="0"/>
              <a:t>：直接内存存取单元（</a:t>
            </a:r>
            <a:r>
              <a:rPr lang="en-US" altLang="zh-CN" dirty="0"/>
              <a:t>DMA</a:t>
            </a:r>
            <a:r>
              <a:rPr lang="zh-CN" altLang="en-US" dirty="0"/>
              <a:t>）接收到访存指令（读</a:t>
            </a:r>
            <a:r>
              <a:rPr lang="en-US" altLang="zh-CN" dirty="0"/>
              <a:t>tensor</a:t>
            </a:r>
            <a:r>
              <a:rPr lang="zh-CN" altLang="en-US" dirty="0"/>
              <a:t>指令，包含地址、数据量等信息</a:t>
            </a:r>
            <a:r>
              <a:rPr lang="en-US" altLang="zh-CN" dirty="0"/>
              <a:t> </a:t>
            </a:r>
            <a:r>
              <a:rPr lang="zh-CN" altLang="en-US" dirty="0"/>
              <a:t>）后，负责从动态随机存取存储器（</a:t>
            </a:r>
            <a:r>
              <a:rPr lang="en-US" altLang="zh-CN" dirty="0"/>
              <a:t>DRAM</a:t>
            </a:r>
            <a:r>
              <a:rPr lang="zh-CN" altLang="en-US" dirty="0"/>
              <a:t>）中读取数据。</a:t>
            </a:r>
            <a:r>
              <a:rPr lang="en-US" altLang="zh-CN" dirty="0"/>
              <a:t>DMA</a:t>
            </a:r>
            <a:r>
              <a:rPr lang="zh-CN" altLang="en-US" dirty="0"/>
              <a:t>将神经元</a:t>
            </a:r>
            <a:r>
              <a:rPr lang="en-US" altLang="zh-CN" dirty="0"/>
              <a:t>tensor</a:t>
            </a:r>
            <a:r>
              <a:rPr lang="zh-CN" altLang="en-US" dirty="0"/>
              <a:t>读取至神经元存储单元（</a:t>
            </a:r>
            <a:r>
              <a:rPr lang="en-US" altLang="zh-CN" dirty="0"/>
              <a:t>NRAM</a:t>
            </a:r>
            <a:r>
              <a:rPr lang="zh-CN" altLang="en-US" dirty="0"/>
              <a:t>）</a:t>
            </a:r>
            <a:r>
              <a:rPr lang="en-US" altLang="zh-CN" dirty="0"/>
              <a:t> </a:t>
            </a:r>
            <a:r>
              <a:rPr lang="zh-CN" altLang="en-US" dirty="0"/>
              <a:t>，将权值</a:t>
            </a:r>
            <a:r>
              <a:rPr lang="en-US" altLang="zh-CN" dirty="0"/>
              <a:t>tensor</a:t>
            </a:r>
            <a:r>
              <a:rPr lang="zh-CN" altLang="en-US" dirty="0"/>
              <a:t>读取至权重存储单元（</a:t>
            </a:r>
            <a:r>
              <a:rPr lang="en-US" altLang="zh-CN" dirty="0"/>
              <a:t>WRAM</a:t>
            </a:r>
            <a:r>
              <a:rPr lang="zh-CN" altLang="en-US" dirty="0"/>
              <a:t>）</a:t>
            </a:r>
            <a:r>
              <a:rPr lang="en-US" altLang="zh-CN" dirty="0"/>
              <a:t> </a:t>
            </a:r>
            <a:r>
              <a:rPr lang="zh-CN" altLang="en-US" dirty="0"/>
              <a:t>。这一步骤为后续的运算操作准备好所需的数据，确保向量运算单元（</a:t>
            </a:r>
            <a:r>
              <a:rPr lang="en-US" altLang="zh-CN" dirty="0"/>
              <a:t>VFU</a:t>
            </a:r>
            <a:r>
              <a:rPr lang="zh-CN" altLang="en-US" dirty="0"/>
              <a:t>）和矩阵运算单元（</a:t>
            </a:r>
            <a:r>
              <a:rPr lang="en-US" altLang="zh-CN" dirty="0"/>
              <a:t>MFU</a:t>
            </a:r>
            <a:r>
              <a:rPr lang="zh-CN" altLang="en-US" dirty="0"/>
              <a:t>）有相应的数据进行计算。</a:t>
            </a:r>
            <a:endParaRPr lang="zh-CN" altLang="en-US" dirty="0"/>
          </a:p>
          <a:p>
            <a:endParaRPr lang="en-US" altLang="zh-CN" dirty="0"/>
          </a:p>
          <a:p>
            <a:r>
              <a:rPr lang="en-US" altLang="zh-CN" dirty="0"/>
              <a:t>### </a:t>
            </a:r>
            <a:r>
              <a:rPr lang="zh-CN" altLang="en-US" dirty="0"/>
              <a:t>架构组件说明</a:t>
            </a:r>
            <a:endParaRPr lang="zh-CN" altLang="en-US" dirty="0"/>
          </a:p>
          <a:p>
            <a:r>
              <a:rPr lang="en-US" altLang="zh-CN" dirty="0"/>
              <a:t>- </a:t>
            </a:r>
            <a:r>
              <a:rPr lang="zh-CN" altLang="en-US" dirty="0"/>
              <a:t>幻灯片左侧列出了参与执行流程的主要组件，包括取指单元（</a:t>
            </a:r>
            <a:r>
              <a:rPr lang="en-US" altLang="zh-CN" dirty="0"/>
              <a:t>IFU</a:t>
            </a:r>
            <a:r>
              <a:rPr lang="zh-CN" altLang="en-US" dirty="0"/>
              <a:t>）、指令译码单元（</a:t>
            </a:r>
            <a:r>
              <a:rPr lang="en-US" altLang="zh-CN" dirty="0"/>
              <a:t>IDU</a:t>
            </a:r>
            <a:r>
              <a:rPr lang="zh-CN" altLang="en-US" dirty="0"/>
              <a:t>）、</a:t>
            </a:r>
            <a:r>
              <a:rPr lang="en-US" altLang="zh-CN" dirty="0"/>
              <a:t>VFU</a:t>
            </a:r>
            <a:r>
              <a:rPr lang="zh-CN" altLang="en-US" dirty="0"/>
              <a:t>、矩阵运算单元（</a:t>
            </a:r>
            <a:r>
              <a:rPr lang="en-US" altLang="zh-CN" dirty="0"/>
              <a:t>MFU</a:t>
            </a:r>
            <a:r>
              <a:rPr lang="zh-CN" altLang="en-US" dirty="0"/>
              <a:t>）、</a:t>
            </a:r>
            <a:r>
              <a:rPr lang="en-US" altLang="zh-CN" dirty="0"/>
              <a:t>WRAM</a:t>
            </a:r>
            <a:r>
              <a:rPr lang="zh-CN" altLang="en-US" dirty="0"/>
              <a:t>、</a:t>
            </a:r>
            <a:r>
              <a:rPr lang="en-US" altLang="zh-CN" dirty="0"/>
              <a:t>NRAM</a:t>
            </a:r>
            <a:r>
              <a:rPr lang="zh-CN" altLang="en-US" dirty="0"/>
              <a:t>和</a:t>
            </a:r>
            <a:r>
              <a:rPr lang="en-US" altLang="zh-CN" dirty="0"/>
              <a:t>DMA </a:t>
            </a:r>
            <a:r>
              <a:rPr lang="zh-CN" altLang="en-US" dirty="0"/>
              <a:t>。右侧架构图展示了控制模块（包含</a:t>
            </a:r>
            <a:r>
              <a:rPr lang="en-US" altLang="zh-CN" dirty="0"/>
              <a:t>IFU</a:t>
            </a:r>
            <a:r>
              <a:rPr lang="zh-CN" altLang="en-US" dirty="0"/>
              <a:t>和</a:t>
            </a:r>
            <a:r>
              <a:rPr lang="en-US" altLang="zh-CN" dirty="0"/>
              <a:t>IDU</a:t>
            </a:r>
            <a:r>
              <a:rPr lang="zh-CN" altLang="en-US" dirty="0"/>
              <a:t>）、存储模块（</a:t>
            </a:r>
            <a:r>
              <a:rPr lang="en-US" altLang="zh-CN" dirty="0"/>
              <a:t>DMA</a:t>
            </a:r>
            <a:r>
              <a:rPr lang="zh-CN" altLang="en-US" dirty="0"/>
              <a:t>、</a:t>
            </a:r>
            <a:r>
              <a:rPr lang="en-US" altLang="zh-CN" dirty="0"/>
              <a:t>NRAM</a:t>
            </a:r>
            <a:r>
              <a:rPr lang="zh-CN" altLang="en-US" dirty="0"/>
              <a:t>、</a:t>
            </a:r>
            <a:r>
              <a:rPr lang="en-US" altLang="zh-CN" dirty="0"/>
              <a:t>WRAM</a:t>
            </a:r>
            <a:r>
              <a:rPr lang="zh-CN" altLang="en-US" dirty="0"/>
              <a:t>）和运算模块（</a:t>
            </a:r>
            <a:r>
              <a:rPr lang="en-US" altLang="zh-CN" dirty="0"/>
              <a:t>VFU</a:t>
            </a:r>
            <a:r>
              <a:rPr lang="zh-CN" altLang="en-US" dirty="0"/>
              <a:t>、</a:t>
            </a:r>
            <a:r>
              <a:rPr lang="en-US" altLang="zh-CN" dirty="0"/>
              <a:t>MFU</a:t>
            </a:r>
            <a:r>
              <a:rPr lang="zh-CN" altLang="en-US" dirty="0"/>
              <a:t>）之间的连接关系和数据流向。红色箭头表示控制指令流向，绿色箭头表示神经元数据流向，蓝色箭头表示权重数据流向，直观呈现了</a:t>
            </a:r>
            <a:r>
              <a:rPr lang="en-US" altLang="zh-CN" dirty="0"/>
              <a:t>DMA</a:t>
            </a:r>
            <a:r>
              <a:rPr lang="zh-CN" altLang="en-US" dirty="0"/>
              <a:t>在数据读取和传输中的作用以及数据在各组件间的传递路径。</a:t>
            </a:r>
            <a:r>
              <a:rPr lang="en-US" altLang="zh-CN" dirty="0"/>
              <a:t> </a:t>
            </a:r>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这张幻灯片介绍了深度学习处理器（</a:t>
            </a:r>
            <a:r>
              <a:rPr lang="en-US" altLang="zh-CN" dirty="0"/>
              <a:t>DLP</a:t>
            </a:r>
            <a:r>
              <a:rPr lang="zh-CN" altLang="en-US" dirty="0"/>
              <a:t>）执行流程的第三步，具体内容如下：</a:t>
            </a:r>
            <a:endParaRPr lang="zh-CN" altLang="en-US" dirty="0"/>
          </a:p>
          <a:p>
            <a:r>
              <a:rPr lang="en-US" altLang="zh-CN" dirty="0"/>
              <a:t>### </a:t>
            </a:r>
            <a:r>
              <a:rPr lang="zh-CN" altLang="en-US" dirty="0"/>
              <a:t>执行流程步骤</a:t>
            </a:r>
            <a:endParaRPr lang="zh-CN" altLang="en-US" dirty="0"/>
          </a:p>
          <a:p>
            <a:r>
              <a:rPr lang="en-US" altLang="zh-CN" dirty="0"/>
              <a:t>- **</a:t>
            </a:r>
            <a:r>
              <a:rPr lang="zh-CN" altLang="en-US" dirty="0"/>
              <a:t>数据读取与预处理</a:t>
            </a:r>
            <a:r>
              <a:rPr lang="en-US" altLang="zh-CN" dirty="0"/>
              <a:t>**</a:t>
            </a:r>
            <a:r>
              <a:rPr lang="zh-CN" altLang="en-US" dirty="0"/>
              <a:t>：向量运算单元（</a:t>
            </a:r>
            <a:r>
              <a:rPr lang="en-US" altLang="zh-CN" dirty="0"/>
              <a:t>VFU</a:t>
            </a:r>
            <a:r>
              <a:rPr lang="zh-CN" altLang="en-US" dirty="0"/>
              <a:t>）接收到指令后，从神经元存储单元（</a:t>
            </a:r>
            <a:r>
              <a:rPr lang="en-US" altLang="zh-CN" dirty="0"/>
              <a:t>NRAM</a:t>
            </a:r>
            <a:r>
              <a:rPr lang="zh-CN" altLang="en-US" dirty="0"/>
              <a:t>）中读取神经元</a:t>
            </a:r>
            <a:r>
              <a:rPr lang="en-US" altLang="zh-CN" dirty="0"/>
              <a:t>tensor </a:t>
            </a:r>
            <a:r>
              <a:rPr lang="zh-CN" altLang="en-US" dirty="0"/>
              <a:t>。然后，</a:t>
            </a:r>
            <a:r>
              <a:rPr lang="en-US" altLang="zh-CN" dirty="0"/>
              <a:t>VFU</a:t>
            </a:r>
            <a:r>
              <a:rPr lang="zh-CN" altLang="en-US" dirty="0"/>
              <a:t>对神经元</a:t>
            </a:r>
            <a:r>
              <a:rPr lang="en-US" altLang="zh-CN" dirty="0"/>
              <a:t>tensor</a:t>
            </a:r>
            <a:r>
              <a:rPr lang="zh-CN" altLang="en-US" dirty="0"/>
              <a:t>进行预处理，例如边界扩充等操作</a:t>
            </a:r>
            <a:r>
              <a:rPr lang="en-US" altLang="zh-CN" dirty="0"/>
              <a:t> </a:t>
            </a:r>
            <a:r>
              <a:rPr lang="zh-CN" altLang="en-US" dirty="0"/>
              <a:t>。这些预处理操作是为了满足后续矩阵运算等操作的要求，确保数据格式和范围合适。预处理完成后，</a:t>
            </a:r>
            <a:r>
              <a:rPr lang="en-US" altLang="zh-CN" dirty="0"/>
              <a:t>VFU</a:t>
            </a:r>
            <a:r>
              <a:rPr lang="zh-CN" altLang="en-US" dirty="0"/>
              <a:t>将处理后的神经元</a:t>
            </a:r>
            <a:r>
              <a:rPr lang="en-US" altLang="zh-CN" dirty="0"/>
              <a:t>tensor</a:t>
            </a:r>
            <a:r>
              <a:rPr lang="zh-CN" altLang="en-US" dirty="0"/>
              <a:t>发送给矩阵运算单元（</a:t>
            </a:r>
            <a:r>
              <a:rPr lang="en-US" altLang="zh-CN" dirty="0"/>
              <a:t>MFU</a:t>
            </a:r>
            <a:r>
              <a:rPr lang="zh-CN" altLang="en-US" dirty="0"/>
              <a:t>）</a:t>
            </a:r>
            <a:r>
              <a:rPr lang="en-US" altLang="zh-CN" dirty="0"/>
              <a:t> </a:t>
            </a:r>
            <a:r>
              <a:rPr lang="zh-CN" altLang="en-US" dirty="0"/>
              <a:t>，以便</a:t>
            </a:r>
            <a:r>
              <a:rPr lang="en-US" altLang="zh-CN" dirty="0"/>
              <a:t>MFU</a:t>
            </a:r>
            <a:r>
              <a:rPr lang="zh-CN" altLang="en-US" dirty="0"/>
              <a:t>进行下一步的矩阵运算等深度学习相关计算。</a:t>
            </a:r>
            <a:endParaRPr lang="zh-CN" altLang="en-US" dirty="0"/>
          </a:p>
          <a:p>
            <a:endParaRPr lang="en-US" altLang="zh-CN" dirty="0"/>
          </a:p>
          <a:p>
            <a:r>
              <a:rPr lang="en-US" altLang="zh-CN" dirty="0"/>
              <a:t>### </a:t>
            </a:r>
            <a:r>
              <a:rPr lang="zh-CN" altLang="en-US" dirty="0"/>
              <a:t>架构组件说明</a:t>
            </a:r>
            <a:endParaRPr lang="zh-CN" altLang="en-US" dirty="0"/>
          </a:p>
          <a:p>
            <a:r>
              <a:rPr lang="en-US" altLang="zh-CN" dirty="0"/>
              <a:t>- </a:t>
            </a:r>
            <a:r>
              <a:rPr lang="zh-CN" altLang="en-US" dirty="0"/>
              <a:t>幻灯片左侧列出了参与执行流程的主要组件，包括取指单元（</a:t>
            </a:r>
            <a:r>
              <a:rPr lang="en-US" altLang="zh-CN" dirty="0"/>
              <a:t>IFU</a:t>
            </a:r>
            <a:r>
              <a:rPr lang="zh-CN" altLang="en-US" dirty="0"/>
              <a:t>）、指令译码单元（</a:t>
            </a:r>
            <a:r>
              <a:rPr lang="en-US" altLang="zh-CN" dirty="0"/>
              <a:t>IDU</a:t>
            </a:r>
            <a:r>
              <a:rPr lang="zh-CN" altLang="en-US" dirty="0"/>
              <a:t>）、</a:t>
            </a:r>
            <a:r>
              <a:rPr lang="en-US" altLang="zh-CN" dirty="0"/>
              <a:t>VFU</a:t>
            </a:r>
            <a:r>
              <a:rPr lang="zh-CN" altLang="en-US" dirty="0"/>
              <a:t>、</a:t>
            </a:r>
            <a:r>
              <a:rPr lang="en-US" altLang="zh-CN" dirty="0"/>
              <a:t>MFU</a:t>
            </a:r>
            <a:r>
              <a:rPr lang="zh-CN" altLang="en-US" dirty="0"/>
              <a:t>、权重存储单元（</a:t>
            </a:r>
            <a:r>
              <a:rPr lang="en-US" altLang="zh-CN" dirty="0"/>
              <a:t>WRAM</a:t>
            </a:r>
            <a:r>
              <a:rPr lang="zh-CN" altLang="en-US" dirty="0"/>
              <a:t>）、</a:t>
            </a:r>
            <a:r>
              <a:rPr lang="en-US" altLang="zh-CN" dirty="0"/>
              <a:t>NRAM</a:t>
            </a:r>
            <a:r>
              <a:rPr lang="zh-CN" altLang="en-US" dirty="0"/>
              <a:t>和直接内存存取单元（</a:t>
            </a:r>
            <a:r>
              <a:rPr lang="en-US" altLang="zh-CN" dirty="0"/>
              <a:t>DMA</a:t>
            </a:r>
            <a:r>
              <a:rPr lang="zh-CN" altLang="en-US" dirty="0"/>
              <a:t>）</a:t>
            </a:r>
            <a:r>
              <a:rPr lang="en-US" altLang="zh-CN" dirty="0"/>
              <a:t> </a:t>
            </a:r>
            <a:r>
              <a:rPr lang="zh-CN" altLang="en-US" dirty="0"/>
              <a:t>。右侧架构图展示了控制模块（包含</a:t>
            </a:r>
            <a:r>
              <a:rPr lang="en-US" altLang="zh-CN" dirty="0"/>
              <a:t>IFU</a:t>
            </a:r>
            <a:r>
              <a:rPr lang="zh-CN" altLang="en-US" dirty="0"/>
              <a:t>和</a:t>
            </a:r>
            <a:r>
              <a:rPr lang="en-US" altLang="zh-CN" dirty="0"/>
              <a:t>IDU</a:t>
            </a:r>
            <a:r>
              <a:rPr lang="zh-CN" altLang="en-US" dirty="0"/>
              <a:t>）、存储模块（</a:t>
            </a:r>
            <a:r>
              <a:rPr lang="en-US" altLang="zh-CN" dirty="0"/>
              <a:t>DMA</a:t>
            </a:r>
            <a:r>
              <a:rPr lang="zh-CN" altLang="en-US" dirty="0"/>
              <a:t>、</a:t>
            </a:r>
            <a:r>
              <a:rPr lang="en-US" altLang="zh-CN" dirty="0"/>
              <a:t>NRAM</a:t>
            </a:r>
            <a:r>
              <a:rPr lang="zh-CN" altLang="en-US" dirty="0"/>
              <a:t>、</a:t>
            </a:r>
            <a:r>
              <a:rPr lang="en-US" altLang="zh-CN" dirty="0"/>
              <a:t>WRAM</a:t>
            </a:r>
            <a:r>
              <a:rPr lang="zh-CN" altLang="en-US" dirty="0"/>
              <a:t>）和运算模块（</a:t>
            </a:r>
            <a:r>
              <a:rPr lang="en-US" altLang="zh-CN" dirty="0"/>
              <a:t>VFU</a:t>
            </a:r>
            <a:r>
              <a:rPr lang="zh-CN" altLang="en-US" dirty="0"/>
              <a:t>、</a:t>
            </a:r>
            <a:r>
              <a:rPr lang="en-US" altLang="zh-CN" dirty="0"/>
              <a:t>MFU</a:t>
            </a:r>
            <a:r>
              <a:rPr lang="zh-CN" altLang="en-US" dirty="0"/>
              <a:t>）之间的连接关系和数据流向。绿色箭头表示神经元</a:t>
            </a:r>
            <a:r>
              <a:rPr lang="en-US" altLang="zh-CN" dirty="0"/>
              <a:t>tensor</a:t>
            </a:r>
            <a:r>
              <a:rPr lang="zh-CN" altLang="en-US" dirty="0"/>
              <a:t>从</a:t>
            </a:r>
            <a:r>
              <a:rPr lang="en-US" altLang="zh-CN" dirty="0"/>
              <a:t>NRAM</a:t>
            </a:r>
            <a:r>
              <a:rPr lang="zh-CN" altLang="en-US" dirty="0"/>
              <a:t>流向</a:t>
            </a:r>
            <a:r>
              <a:rPr lang="en-US" altLang="zh-CN" dirty="0"/>
              <a:t>VFU</a:t>
            </a:r>
            <a:r>
              <a:rPr lang="zh-CN" altLang="en-US" dirty="0"/>
              <a:t>，以及</a:t>
            </a:r>
            <a:r>
              <a:rPr lang="en-US" altLang="zh-CN" dirty="0"/>
              <a:t>VFU</a:t>
            </a:r>
            <a:r>
              <a:rPr lang="zh-CN" altLang="en-US" dirty="0"/>
              <a:t>处理后的数据流向</a:t>
            </a:r>
            <a:r>
              <a:rPr lang="en-US" altLang="zh-CN" dirty="0"/>
              <a:t>MFU</a:t>
            </a:r>
            <a:r>
              <a:rPr lang="zh-CN" altLang="en-US" dirty="0"/>
              <a:t>，直观呈现了</a:t>
            </a:r>
            <a:r>
              <a:rPr lang="en-US" altLang="zh-CN" dirty="0"/>
              <a:t>VFU</a:t>
            </a:r>
            <a:r>
              <a:rPr lang="zh-CN" altLang="en-US" dirty="0"/>
              <a:t>在数据处理和传递中的作用以及数据在各组件间的传递路径。</a:t>
            </a:r>
            <a:r>
              <a:rPr lang="en-US" altLang="zh-CN" dirty="0"/>
              <a:t> </a:t>
            </a:r>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这张幻灯片介绍了深度学习处理器（</a:t>
            </a:r>
            <a:r>
              <a:rPr lang="en-US" altLang="zh-CN" dirty="0"/>
              <a:t>DLP</a:t>
            </a:r>
            <a:r>
              <a:rPr lang="zh-CN" altLang="en-US" dirty="0"/>
              <a:t>）执行流程的第四步，具体内容如下：</a:t>
            </a:r>
            <a:endParaRPr lang="zh-CN" altLang="en-US" dirty="0"/>
          </a:p>
          <a:p>
            <a:r>
              <a:rPr lang="en-US" altLang="zh-CN" dirty="0"/>
              <a:t>### </a:t>
            </a:r>
            <a:r>
              <a:rPr lang="zh-CN" altLang="en-US" dirty="0"/>
              <a:t>执行流程步骤</a:t>
            </a:r>
            <a:endParaRPr lang="zh-CN" altLang="en-US" dirty="0"/>
          </a:p>
          <a:p>
            <a:r>
              <a:rPr lang="en-US" altLang="zh-CN" dirty="0"/>
              <a:t>- **</a:t>
            </a:r>
            <a:r>
              <a:rPr lang="zh-CN" altLang="en-US" dirty="0"/>
              <a:t>矩阵运算处理</a:t>
            </a:r>
            <a:r>
              <a:rPr lang="en-US" altLang="zh-CN" dirty="0"/>
              <a:t>**</a:t>
            </a:r>
            <a:r>
              <a:rPr lang="zh-CN" altLang="en-US" dirty="0"/>
              <a:t>：矩阵运算单元（</a:t>
            </a:r>
            <a:r>
              <a:rPr lang="en-US" altLang="zh-CN" dirty="0"/>
              <a:t>MFU</a:t>
            </a:r>
            <a:r>
              <a:rPr lang="zh-CN" altLang="en-US" dirty="0"/>
              <a:t>）接收到指令后，从向量运算单元（</a:t>
            </a:r>
            <a:r>
              <a:rPr lang="en-US" altLang="zh-CN" dirty="0"/>
              <a:t>VFU</a:t>
            </a:r>
            <a:r>
              <a:rPr lang="zh-CN" altLang="en-US" dirty="0"/>
              <a:t>）接收经过预处理的神经元</a:t>
            </a:r>
            <a:r>
              <a:rPr lang="en-US" altLang="zh-CN" dirty="0"/>
              <a:t>tensor </a:t>
            </a:r>
            <a:r>
              <a:rPr lang="zh-CN" altLang="en-US" dirty="0"/>
              <a:t>。同时，</a:t>
            </a:r>
            <a:r>
              <a:rPr lang="en-US" altLang="zh-CN" dirty="0"/>
              <a:t>MFU</a:t>
            </a:r>
            <a:r>
              <a:rPr lang="zh-CN" altLang="en-US" dirty="0"/>
              <a:t>从权重存储单元（</a:t>
            </a:r>
            <a:r>
              <a:rPr lang="en-US" altLang="zh-CN" dirty="0"/>
              <a:t>WRAM</a:t>
            </a:r>
            <a:r>
              <a:rPr lang="zh-CN" altLang="en-US" dirty="0"/>
              <a:t>）中读取权重</a:t>
            </a:r>
            <a:r>
              <a:rPr lang="en-US" altLang="zh-CN" dirty="0"/>
              <a:t>tensor </a:t>
            </a:r>
            <a:r>
              <a:rPr lang="zh-CN" altLang="en-US" dirty="0"/>
              <a:t>。然后，</a:t>
            </a:r>
            <a:r>
              <a:rPr lang="en-US" altLang="zh-CN" dirty="0"/>
              <a:t>MFU</a:t>
            </a:r>
            <a:r>
              <a:rPr lang="zh-CN" altLang="en-US" dirty="0"/>
              <a:t>利用接收到的神经元</a:t>
            </a:r>
            <a:r>
              <a:rPr lang="en-US" altLang="zh-CN" dirty="0"/>
              <a:t>tensor</a:t>
            </a:r>
            <a:r>
              <a:rPr lang="zh-CN" altLang="en-US" dirty="0"/>
              <a:t>和权重</a:t>
            </a:r>
            <a:r>
              <a:rPr lang="en-US" altLang="zh-CN" dirty="0"/>
              <a:t>tensor</a:t>
            </a:r>
            <a:r>
              <a:rPr lang="zh-CN" altLang="en-US" dirty="0"/>
              <a:t>进行矩阵运算，这是深度学习中常见的卷积和全连接层计算的核心操作。完成矩阵运算后，</a:t>
            </a:r>
            <a:r>
              <a:rPr lang="en-US" altLang="zh-CN" dirty="0"/>
              <a:t>MFU</a:t>
            </a:r>
            <a:r>
              <a:rPr lang="zh-CN" altLang="en-US" dirty="0"/>
              <a:t>将运算结果发送给</a:t>
            </a:r>
            <a:r>
              <a:rPr lang="en-US" altLang="zh-CN" dirty="0"/>
              <a:t>VFU </a:t>
            </a:r>
            <a:r>
              <a:rPr lang="zh-CN" altLang="en-US" dirty="0"/>
              <a:t>，以便</a:t>
            </a:r>
            <a:r>
              <a:rPr lang="en-US" altLang="zh-CN" dirty="0"/>
              <a:t>VFU</a:t>
            </a:r>
            <a:r>
              <a:rPr lang="zh-CN" altLang="en-US" dirty="0"/>
              <a:t>进行后续处理。</a:t>
            </a:r>
            <a:endParaRPr lang="zh-CN" altLang="en-US" dirty="0"/>
          </a:p>
          <a:p>
            <a:endParaRPr lang="en-US" altLang="zh-CN" dirty="0"/>
          </a:p>
          <a:p>
            <a:r>
              <a:rPr lang="en-US" altLang="zh-CN" dirty="0"/>
              <a:t>### </a:t>
            </a:r>
            <a:r>
              <a:rPr lang="zh-CN" altLang="en-US" dirty="0"/>
              <a:t>架构组件说明</a:t>
            </a:r>
            <a:endParaRPr lang="zh-CN" altLang="en-US" dirty="0"/>
          </a:p>
          <a:p>
            <a:r>
              <a:rPr lang="en-US" altLang="zh-CN" dirty="0"/>
              <a:t>- </a:t>
            </a:r>
            <a:r>
              <a:rPr lang="zh-CN" altLang="en-US" dirty="0"/>
              <a:t>幻灯片左侧列出了参与执行流程的主要组件，包括取指单元（</a:t>
            </a:r>
            <a:r>
              <a:rPr lang="en-US" altLang="zh-CN" dirty="0"/>
              <a:t>IFU</a:t>
            </a:r>
            <a:r>
              <a:rPr lang="zh-CN" altLang="en-US" dirty="0"/>
              <a:t>）、指令译码单元（</a:t>
            </a:r>
            <a:r>
              <a:rPr lang="en-US" altLang="zh-CN" dirty="0"/>
              <a:t>IDU</a:t>
            </a:r>
            <a:r>
              <a:rPr lang="zh-CN" altLang="en-US" dirty="0"/>
              <a:t>）、</a:t>
            </a:r>
            <a:r>
              <a:rPr lang="en-US" altLang="zh-CN" dirty="0"/>
              <a:t>VFU</a:t>
            </a:r>
            <a:r>
              <a:rPr lang="zh-CN" altLang="en-US" dirty="0"/>
              <a:t>、</a:t>
            </a:r>
            <a:r>
              <a:rPr lang="en-US" altLang="zh-CN" dirty="0"/>
              <a:t>MFU</a:t>
            </a:r>
            <a:r>
              <a:rPr lang="zh-CN" altLang="en-US" dirty="0"/>
              <a:t>、</a:t>
            </a:r>
            <a:r>
              <a:rPr lang="en-US" altLang="zh-CN" dirty="0"/>
              <a:t>WRAM</a:t>
            </a:r>
            <a:r>
              <a:rPr lang="zh-CN" altLang="en-US" dirty="0"/>
              <a:t>、神经元存储单元（</a:t>
            </a:r>
            <a:r>
              <a:rPr lang="en-US" altLang="zh-CN" dirty="0"/>
              <a:t>NRAM</a:t>
            </a:r>
            <a:r>
              <a:rPr lang="zh-CN" altLang="en-US" dirty="0"/>
              <a:t>）和直接内存存取单元（</a:t>
            </a:r>
            <a:r>
              <a:rPr lang="en-US" altLang="zh-CN" dirty="0"/>
              <a:t>DMA</a:t>
            </a:r>
            <a:r>
              <a:rPr lang="zh-CN" altLang="en-US" dirty="0"/>
              <a:t>）</a:t>
            </a:r>
            <a:r>
              <a:rPr lang="en-US" altLang="zh-CN" dirty="0"/>
              <a:t> </a:t>
            </a:r>
            <a:r>
              <a:rPr lang="zh-CN" altLang="en-US" dirty="0"/>
              <a:t>。右侧架构图展示了控制模块（包含</a:t>
            </a:r>
            <a:r>
              <a:rPr lang="en-US" altLang="zh-CN" dirty="0"/>
              <a:t>IFU</a:t>
            </a:r>
            <a:r>
              <a:rPr lang="zh-CN" altLang="en-US" dirty="0"/>
              <a:t>和</a:t>
            </a:r>
            <a:r>
              <a:rPr lang="en-US" altLang="zh-CN" dirty="0"/>
              <a:t>IDU</a:t>
            </a:r>
            <a:r>
              <a:rPr lang="zh-CN" altLang="en-US" dirty="0"/>
              <a:t>）、存储模块（</a:t>
            </a:r>
            <a:r>
              <a:rPr lang="en-US" altLang="zh-CN" dirty="0"/>
              <a:t>DMA</a:t>
            </a:r>
            <a:r>
              <a:rPr lang="zh-CN" altLang="en-US" dirty="0"/>
              <a:t>、</a:t>
            </a:r>
            <a:r>
              <a:rPr lang="en-US" altLang="zh-CN" dirty="0"/>
              <a:t>NRAM</a:t>
            </a:r>
            <a:r>
              <a:rPr lang="zh-CN" altLang="en-US" dirty="0"/>
              <a:t>、</a:t>
            </a:r>
            <a:r>
              <a:rPr lang="en-US" altLang="zh-CN" dirty="0"/>
              <a:t>WRAM</a:t>
            </a:r>
            <a:r>
              <a:rPr lang="zh-CN" altLang="en-US" dirty="0"/>
              <a:t>）和运算模块（</a:t>
            </a:r>
            <a:r>
              <a:rPr lang="en-US" altLang="zh-CN" dirty="0"/>
              <a:t>VFU</a:t>
            </a:r>
            <a:r>
              <a:rPr lang="zh-CN" altLang="en-US" dirty="0"/>
              <a:t>、</a:t>
            </a:r>
            <a:r>
              <a:rPr lang="en-US" altLang="zh-CN" dirty="0"/>
              <a:t>MFU</a:t>
            </a:r>
            <a:r>
              <a:rPr lang="zh-CN" altLang="en-US" dirty="0"/>
              <a:t>）之间的连接关系和数据流向。绿色箭头表示</a:t>
            </a:r>
            <a:r>
              <a:rPr lang="en-US" altLang="zh-CN" dirty="0"/>
              <a:t>MFU</a:t>
            </a:r>
            <a:r>
              <a:rPr lang="zh-CN" altLang="en-US" dirty="0"/>
              <a:t>将结果发送给</a:t>
            </a:r>
            <a:r>
              <a:rPr lang="en-US" altLang="zh-CN" dirty="0"/>
              <a:t>VFU</a:t>
            </a:r>
            <a:r>
              <a:rPr lang="zh-CN" altLang="en-US" dirty="0"/>
              <a:t>，蓝色箭头表示权重</a:t>
            </a:r>
            <a:r>
              <a:rPr lang="en-US" altLang="zh-CN" dirty="0"/>
              <a:t>tensor</a:t>
            </a:r>
            <a:r>
              <a:rPr lang="zh-CN" altLang="en-US" dirty="0"/>
              <a:t>从</a:t>
            </a:r>
            <a:r>
              <a:rPr lang="en-US" altLang="zh-CN" dirty="0"/>
              <a:t>WRAM</a:t>
            </a:r>
            <a:r>
              <a:rPr lang="zh-CN" altLang="en-US" dirty="0"/>
              <a:t>流向</a:t>
            </a:r>
            <a:r>
              <a:rPr lang="en-US" altLang="zh-CN" dirty="0"/>
              <a:t>MFU</a:t>
            </a:r>
            <a:r>
              <a:rPr lang="zh-CN" altLang="en-US" dirty="0"/>
              <a:t>，直观呈现了</a:t>
            </a:r>
            <a:r>
              <a:rPr lang="en-US" altLang="zh-CN" dirty="0"/>
              <a:t>MFU</a:t>
            </a:r>
            <a:r>
              <a:rPr lang="zh-CN" altLang="en-US" dirty="0"/>
              <a:t>在数据处理和传递中的作用以及数据在各组件间的传递路径。</a:t>
            </a:r>
            <a:r>
              <a:rPr lang="en-US" altLang="zh-CN" dirty="0"/>
              <a:t> </a:t>
            </a:r>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这张幻灯片介绍了深度学习处理器（</a:t>
            </a:r>
            <a:r>
              <a:rPr lang="en-US" altLang="zh-CN" dirty="0"/>
              <a:t>DLP</a:t>
            </a:r>
            <a:r>
              <a:rPr lang="zh-CN" altLang="en-US" dirty="0"/>
              <a:t>）执行流程的第五步，具体内容如下：</a:t>
            </a:r>
            <a:endParaRPr lang="zh-CN" altLang="en-US" dirty="0"/>
          </a:p>
          <a:p>
            <a:r>
              <a:rPr lang="en-US" altLang="zh-CN" dirty="0"/>
              <a:t>### </a:t>
            </a:r>
            <a:r>
              <a:rPr lang="zh-CN" altLang="en-US" dirty="0"/>
              <a:t>执行流程步骤</a:t>
            </a:r>
            <a:endParaRPr lang="zh-CN" altLang="en-US" dirty="0"/>
          </a:p>
          <a:p>
            <a:r>
              <a:rPr lang="en-US" altLang="zh-CN" dirty="0"/>
              <a:t>- **</a:t>
            </a:r>
            <a:r>
              <a:rPr lang="zh-CN" altLang="en-US" dirty="0"/>
              <a:t>后处理操作</a:t>
            </a:r>
            <a:r>
              <a:rPr lang="en-US" altLang="zh-CN" dirty="0"/>
              <a:t>**</a:t>
            </a:r>
            <a:r>
              <a:rPr lang="zh-CN" altLang="en-US" dirty="0"/>
              <a:t>：向量运算单元（</a:t>
            </a:r>
            <a:r>
              <a:rPr lang="en-US" altLang="zh-CN" dirty="0"/>
              <a:t>VFU</a:t>
            </a:r>
            <a:r>
              <a:rPr lang="zh-CN" altLang="en-US" dirty="0"/>
              <a:t>）对从矩阵运算单元（</a:t>
            </a:r>
            <a:r>
              <a:rPr lang="en-US" altLang="zh-CN" dirty="0"/>
              <a:t>MFU</a:t>
            </a:r>
            <a:r>
              <a:rPr lang="zh-CN" altLang="en-US" dirty="0"/>
              <a:t>）接收的输出神经元</a:t>
            </a:r>
            <a:r>
              <a:rPr lang="en-US" altLang="zh-CN" dirty="0"/>
              <a:t>tensor</a:t>
            </a:r>
            <a:r>
              <a:rPr lang="zh-CN" altLang="en-US" dirty="0"/>
              <a:t>进行后处理</a:t>
            </a:r>
            <a:r>
              <a:rPr lang="en-US" altLang="zh-CN" dirty="0"/>
              <a:t> </a:t>
            </a:r>
            <a:r>
              <a:rPr lang="zh-CN" altLang="en-US" dirty="0"/>
              <a:t>。后处理操作包括激活函数计算（如</a:t>
            </a:r>
            <a:r>
              <a:rPr lang="en-US" altLang="zh-CN" dirty="0"/>
              <a:t>ReLU</a:t>
            </a:r>
            <a:r>
              <a:rPr lang="zh-CN" altLang="en-US" dirty="0"/>
              <a:t>等</a:t>
            </a:r>
            <a:r>
              <a:rPr lang="en-US" altLang="zh-CN" dirty="0"/>
              <a:t> </a:t>
            </a:r>
            <a:r>
              <a:rPr lang="zh-CN" altLang="en-US" dirty="0"/>
              <a:t>）、池化操作等。激活函数用于引入非线性因素，增强模型的表达能力；池化操作则用于对数据进行降采样，减少数据量并提取主要特征。通过这些后处理操作，</a:t>
            </a:r>
            <a:r>
              <a:rPr lang="en-US" altLang="zh-CN" dirty="0"/>
              <a:t>VFU</a:t>
            </a:r>
            <a:r>
              <a:rPr lang="zh-CN" altLang="en-US" dirty="0"/>
              <a:t>进一步处理运算结果，使其更符合深度学习任务的需求。</a:t>
            </a:r>
            <a:endParaRPr lang="zh-CN" altLang="en-US" dirty="0"/>
          </a:p>
          <a:p>
            <a:endParaRPr lang="zh-CN" altLang="en-US" dirty="0"/>
          </a:p>
          <a:p>
            <a:r>
              <a:rPr lang="en-US" altLang="zh-CN" dirty="0"/>
              <a:t>### </a:t>
            </a:r>
            <a:r>
              <a:rPr lang="zh-CN" altLang="en-US" dirty="0"/>
              <a:t>架构组件说明</a:t>
            </a:r>
            <a:endParaRPr lang="zh-CN" altLang="en-US" dirty="0"/>
          </a:p>
          <a:p>
            <a:r>
              <a:rPr lang="en-US" altLang="zh-CN" dirty="0"/>
              <a:t>- </a:t>
            </a:r>
            <a:r>
              <a:rPr lang="zh-CN" altLang="en-US" dirty="0"/>
              <a:t>幻灯片左侧列出了参与执行流程的主要组件，包括取指单元（</a:t>
            </a:r>
            <a:r>
              <a:rPr lang="en-US" altLang="zh-CN" dirty="0"/>
              <a:t>IFU</a:t>
            </a:r>
            <a:r>
              <a:rPr lang="zh-CN" altLang="en-US" dirty="0"/>
              <a:t>）、指令译码单元（</a:t>
            </a:r>
            <a:r>
              <a:rPr lang="en-US" altLang="zh-CN" dirty="0"/>
              <a:t>IDU</a:t>
            </a:r>
            <a:r>
              <a:rPr lang="zh-CN" altLang="en-US" dirty="0"/>
              <a:t>）、</a:t>
            </a:r>
            <a:r>
              <a:rPr lang="en-US" altLang="zh-CN" dirty="0"/>
              <a:t>VFU</a:t>
            </a:r>
            <a:r>
              <a:rPr lang="zh-CN" altLang="en-US" dirty="0"/>
              <a:t>、</a:t>
            </a:r>
            <a:r>
              <a:rPr lang="en-US" altLang="zh-CN" dirty="0"/>
              <a:t>MFU</a:t>
            </a:r>
            <a:r>
              <a:rPr lang="zh-CN" altLang="en-US" dirty="0"/>
              <a:t>、权重存储单元（</a:t>
            </a:r>
            <a:r>
              <a:rPr lang="en-US" altLang="zh-CN" dirty="0"/>
              <a:t>WRAM</a:t>
            </a:r>
            <a:r>
              <a:rPr lang="zh-CN" altLang="en-US" dirty="0"/>
              <a:t>）、神经元存储单元（</a:t>
            </a:r>
            <a:r>
              <a:rPr lang="en-US" altLang="zh-CN" dirty="0"/>
              <a:t>NRAM</a:t>
            </a:r>
            <a:r>
              <a:rPr lang="zh-CN" altLang="en-US" dirty="0"/>
              <a:t>）和直接内存存取单元（</a:t>
            </a:r>
            <a:r>
              <a:rPr lang="en-US" altLang="zh-CN" dirty="0"/>
              <a:t>DMA</a:t>
            </a:r>
            <a:r>
              <a:rPr lang="zh-CN" altLang="en-US" dirty="0"/>
              <a:t>）</a:t>
            </a:r>
            <a:r>
              <a:rPr lang="en-US" altLang="zh-CN" dirty="0"/>
              <a:t> </a:t>
            </a:r>
            <a:r>
              <a:rPr lang="zh-CN" altLang="en-US" dirty="0"/>
              <a:t>。右侧架构图展示了控制模块（包含</a:t>
            </a:r>
            <a:r>
              <a:rPr lang="en-US" altLang="zh-CN" dirty="0"/>
              <a:t>IFU</a:t>
            </a:r>
            <a:r>
              <a:rPr lang="zh-CN" altLang="en-US" dirty="0"/>
              <a:t>和</a:t>
            </a:r>
            <a:r>
              <a:rPr lang="en-US" altLang="zh-CN" dirty="0"/>
              <a:t>IDU</a:t>
            </a:r>
            <a:r>
              <a:rPr lang="zh-CN" altLang="en-US" dirty="0"/>
              <a:t>）、存储模块（</a:t>
            </a:r>
            <a:r>
              <a:rPr lang="en-US" altLang="zh-CN" dirty="0"/>
              <a:t>DMA</a:t>
            </a:r>
            <a:r>
              <a:rPr lang="zh-CN" altLang="en-US" dirty="0"/>
              <a:t>、</a:t>
            </a:r>
            <a:r>
              <a:rPr lang="en-US" altLang="zh-CN" dirty="0"/>
              <a:t>NRAM</a:t>
            </a:r>
            <a:r>
              <a:rPr lang="zh-CN" altLang="en-US" dirty="0"/>
              <a:t>、</a:t>
            </a:r>
            <a:r>
              <a:rPr lang="en-US" altLang="zh-CN" dirty="0"/>
              <a:t>WRAM</a:t>
            </a:r>
            <a:r>
              <a:rPr lang="zh-CN" altLang="en-US" dirty="0"/>
              <a:t>）和运算模块（</a:t>
            </a:r>
            <a:r>
              <a:rPr lang="en-US" altLang="zh-CN" dirty="0"/>
              <a:t>VFU</a:t>
            </a:r>
            <a:r>
              <a:rPr lang="zh-CN" altLang="en-US" dirty="0"/>
              <a:t>、</a:t>
            </a:r>
            <a:r>
              <a:rPr lang="en-US" altLang="zh-CN" dirty="0"/>
              <a:t>MFU</a:t>
            </a:r>
            <a:r>
              <a:rPr lang="zh-CN" altLang="en-US" dirty="0"/>
              <a:t>）之间的连接关系和数据流向。图中突出显示了</a:t>
            </a:r>
            <a:r>
              <a:rPr lang="en-US" altLang="zh-CN" dirty="0"/>
              <a:t>VFU</a:t>
            </a:r>
            <a:r>
              <a:rPr lang="zh-CN" altLang="en-US" dirty="0"/>
              <a:t>，体现其在这一步骤中对输出神经元</a:t>
            </a:r>
            <a:r>
              <a:rPr lang="en-US" altLang="zh-CN" dirty="0"/>
              <a:t>tensor</a:t>
            </a:r>
            <a:r>
              <a:rPr lang="zh-CN" altLang="en-US" dirty="0"/>
              <a:t>进行后处理的核心作用，以及各组件之间的数据交互关系。</a:t>
            </a:r>
            <a:r>
              <a:rPr lang="en-US" altLang="zh-CN" dirty="0"/>
              <a:t> </a:t>
            </a:r>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这张幻灯片介绍了深度学习处理器（</a:t>
            </a:r>
            <a:r>
              <a:rPr lang="en-US" altLang="zh-CN" dirty="0"/>
              <a:t>DLP</a:t>
            </a:r>
            <a:r>
              <a:rPr lang="zh-CN" altLang="en-US" dirty="0"/>
              <a:t>）执行流程的第六步，具体内容如下：</a:t>
            </a:r>
            <a:endParaRPr lang="zh-CN" altLang="en-US" dirty="0"/>
          </a:p>
          <a:p>
            <a:r>
              <a:rPr lang="en-US" altLang="zh-CN" dirty="0"/>
              <a:t>### </a:t>
            </a:r>
            <a:r>
              <a:rPr lang="zh-CN" altLang="en-US" dirty="0"/>
              <a:t>执行流程步骤</a:t>
            </a:r>
            <a:endParaRPr lang="zh-CN" altLang="en-US" dirty="0"/>
          </a:p>
          <a:p>
            <a:r>
              <a:rPr lang="en-US" altLang="zh-CN" dirty="0"/>
              <a:t>- **</a:t>
            </a:r>
            <a:r>
              <a:rPr lang="zh-CN" altLang="en-US" dirty="0"/>
              <a:t>结果存储</a:t>
            </a:r>
            <a:r>
              <a:rPr lang="en-US" altLang="zh-CN" dirty="0"/>
              <a:t>**</a:t>
            </a:r>
            <a:r>
              <a:rPr lang="zh-CN" altLang="en-US" dirty="0"/>
              <a:t>：向量运算单元（</a:t>
            </a:r>
            <a:r>
              <a:rPr lang="en-US" altLang="zh-CN" dirty="0"/>
              <a:t>VFU</a:t>
            </a:r>
            <a:r>
              <a:rPr lang="zh-CN" altLang="en-US" dirty="0"/>
              <a:t>）在完成对输出神经元</a:t>
            </a:r>
            <a:r>
              <a:rPr lang="en-US" altLang="zh-CN" dirty="0"/>
              <a:t>tensor</a:t>
            </a:r>
            <a:r>
              <a:rPr lang="zh-CN" altLang="en-US" dirty="0"/>
              <a:t>的后处理（如激活、池化等）后，将运算结果</a:t>
            </a:r>
            <a:r>
              <a:rPr lang="en-US" altLang="zh-CN" dirty="0"/>
              <a:t>tensor</a:t>
            </a:r>
            <a:r>
              <a:rPr lang="zh-CN" altLang="en-US" dirty="0"/>
              <a:t>写回到神经元存储单元（</a:t>
            </a:r>
            <a:r>
              <a:rPr lang="en-US" altLang="zh-CN" dirty="0"/>
              <a:t>NRAM</a:t>
            </a:r>
            <a:r>
              <a:rPr lang="zh-CN" altLang="en-US" dirty="0"/>
              <a:t>）</a:t>
            </a:r>
            <a:r>
              <a:rPr lang="en-US" altLang="zh-CN" dirty="0"/>
              <a:t> </a:t>
            </a:r>
            <a:r>
              <a:rPr lang="zh-CN" altLang="en-US" dirty="0"/>
              <a:t>。这一步骤是为了保存经过处理后的中间结果或最终结果，以便后续的指令或操作能够使用这些数据，可能用于下一轮的计算迭代，或者作为最终的输出结果供外部使用。</a:t>
            </a:r>
            <a:endParaRPr lang="zh-CN" altLang="en-US" dirty="0"/>
          </a:p>
          <a:p>
            <a:endParaRPr lang="zh-CN" altLang="en-US" dirty="0"/>
          </a:p>
          <a:p>
            <a:r>
              <a:rPr lang="en-US" altLang="zh-CN" dirty="0"/>
              <a:t>### </a:t>
            </a:r>
            <a:r>
              <a:rPr lang="zh-CN" altLang="en-US" dirty="0"/>
              <a:t>架构组件说明</a:t>
            </a:r>
            <a:endParaRPr lang="zh-CN" altLang="en-US" dirty="0"/>
          </a:p>
          <a:p>
            <a:r>
              <a:rPr lang="en-US" altLang="zh-CN" dirty="0"/>
              <a:t>- </a:t>
            </a:r>
            <a:r>
              <a:rPr lang="zh-CN" altLang="en-US" dirty="0"/>
              <a:t>幻灯片左侧列出了参与执行流程的主要组件，包括取指单元（</a:t>
            </a:r>
            <a:r>
              <a:rPr lang="en-US" altLang="zh-CN" dirty="0"/>
              <a:t>IFU</a:t>
            </a:r>
            <a:r>
              <a:rPr lang="zh-CN" altLang="en-US" dirty="0"/>
              <a:t>）、指令译码单元（</a:t>
            </a:r>
            <a:r>
              <a:rPr lang="en-US" altLang="zh-CN" dirty="0"/>
              <a:t>IDU</a:t>
            </a:r>
            <a:r>
              <a:rPr lang="zh-CN" altLang="en-US" dirty="0"/>
              <a:t>）、</a:t>
            </a:r>
            <a:r>
              <a:rPr lang="en-US" altLang="zh-CN" dirty="0"/>
              <a:t>VFU</a:t>
            </a:r>
            <a:r>
              <a:rPr lang="zh-CN" altLang="en-US" dirty="0"/>
              <a:t>、矩阵运算单元（</a:t>
            </a:r>
            <a:r>
              <a:rPr lang="en-US" altLang="zh-CN" dirty="0"/>
              <a:t>MFU</a:t>
            </a:r>
            <a:r>
              <a:rPr lang="zh-CN" altLang="en-US" dirty="0"/>
              <a:t>）、权重存储单元（</a:t>
            </a:r>
            <a:r>
              <a:rPr lang="en-US" altLang="zh-CN" dirty="0"/>
              <a:t>WRAM</a:t>
            </a:r>
            <a:r>
              <a:rPr lang="zh-CN" altLang="en-US" dirty="0"/>
              <a:t>）、</a:t>
            </a:r>
            <a:r>
              <a:rPr lang="en-US" altLang="zh-CN" dirty="0"/>
              <a:t>NRAM</a:t>
            </a:r>
            <a:r>
              <a:rPr lang="zh-CN" altLang="en-US" dirty="0"/>
              <a:t>和直接内存存取单元（</a:t>
            </a:r>
            <a:r>
              <a:rPr lang="en-US" altLang="zh-CN" dirty="0"/>
              <a:t>DMA</a:t>
            </a:r>
            <a:r>
              <a:rPr lang="zh-CN" altLang="en-US" dirty="0"/>
              <a:t>）</a:t>
            </a:r>
            <a:r>
              <a:rPr lang="en-US" altLang="zh-CN" dirty="0"/>
              <a:t> </a:t>
            </a:r>
            <a:r>
              <a:rPr lang="zh-CN" altLang="en-US" dirty="0"/>
              <a:t>。右侧架构图展示了控制模块（包含</a:t>
            </a:r>
            <a:r>
              <a:rPr lang="en-US" altLang="zh-CN" dirty="0"/>
              <a:t>IFU</a:t>
            </a:r>
            <a:r>
              <a:rPr lang="zh-CN" altLang="en-US" dirty="0"/>
              <a:t>和</a:t>
            </a:r>
            <a:r>
              <a:rPr lang="en-US" altLang="zh-CN" dirty="0"/>
              <a:t>IDU</a:t>
            </a:r>
            <a:r>
              <a:rPr lang="zh-CN" altLang="en-US" dirty="0"/>
              <a:t>）、存储模块（</a:t>
            </a:r>
            <a:r>
              <a:rPr lang="en-US" altLang="zh-CN" dirty="0"/>
              <a:t>DMA</a:t>
            </a:r>
            <a:r>
              <a:rPr lang="zh-CN" altLang="en-US" dirty="0"/>
              <a:t>、</a:t>
            </a:r>
            <a:r>
              <a:rPr lang="en-US" altLang="zh-CN" dirty="0"/>
              <a:t>NRAM</a:t>
            </a:r>
            <a:r>
              <a:rPr lang="zh-CN" altLang="en-US" dirty="0"/>
              <a:t>、</a:t>
            </a:r>
            <a:r>
              <a:rPr lang="en-US" altLang="zh-CN" dirty="0"/>
              <a:t>WRAM</a:t>
            </a:r>
            <a:r>
              <a:rPr lang="zh-CN" altLang="en-US" dirty="0"/>
              <a:t>）和运算模块（</a:t>
            </a:r>
            <a:r>
              <a:rPr lang="en-US" altLang="zh-CN" dirty="0"/>
              <a:t>VFU</a:t>
            </a:r>
            <a:r>
              <a:rPr lang="zh-CN" altLang="en-US" dirty="0"/>
              <a:t>、</a:t>
            </a:r>
            <a:r>
              <a:rPr lang="en-US" altLang="zh-CN" dirty="0"/>
              <a:t>MFU</a:t>
            </a:r>
            <a:r>
              <a:rPr lang="zh-CN" altLang="en-US" dirty="0"/>
              <a:t>）之间的连接关系和数据流向。绿色箭头表示</a:t>
            </a:r>
            <a:r>
              <a:rPr lang="en-US" altLang="zh-CN" dirty="0"/>
              <a:t>VFU</a:t>
            </a:r>
            <a:r>
              <a:rPr lang="zh-CN" altLang="en-US" dirty="0"/>
              <a:t>将运算结果</a:t>
            </a:r>
            <a:r>
              <a:rPr lang="en-US" altLang="zh-CN" dirty="0"/>
              <a:t>tensor</a:t>
            </a:r>
            <a:r>
              <a:rPr lang="zh-CN" altLang="en-US" dirty="0"/>
              <a:t>写回</a:t>
            </a:r>
            <a:r>
              <a:rPr lang="en-US" altLang="zh-CN" dirty="0"/>
              <a:t>NRAM</a:t>
            </a:r>
            <a:r>
              <a:rPr lang="zh-CN" altLang="en-US" dirty="0"/>
              <a:t>的过程，直观呈现了</a:t>
            </a:r>
            <a:r>
              <a:rPr lang="en-US" altLang="zh-CN" dirty="0"/>
              <a:t>VFU</a:t>
            </a:r>
            <a:r>
              <a:rPr lang="zh-CN" altLang="en-US" dirty="0"/>
              <a:t>与</a:t>
            </a:r>
            <a:r>
              <a:rPr lang="en-US" altLang="zh-CN" dirty="0"/>
              <a:t>NRAM</a:t>
            </a:r>
            <a:r>
              <a:rPr lang="zh-CN" altLang="en-US" dirty="0"/>
              <a:t>之间的数据交互，体现了</a:t>
            </a:r>
            <a:r>
              <a:rPr lang="en-US" altLang="zh-CN" dirty="0"/>
              <a:t>DLP</a:t>
            </a:r>
            <a:r>
              <a:rPr lang="zh-CN" altLang="en-US" dirty="0"/>
              <a:t>架构中数据存储和处理的连贯性。</a:t>
            </a:r>
            <a:r>
              <a:rPr lang="en-US" altLang="zh-CN" dirty="0"/>
              <a:t> </a:t>
            </a:r>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a:t>
            </a:r>
            <a:r>
              <a:rPr lang="en-US" altLang="zh-CN" dirty="0"/>
              <a:t>PPT</a:t>
            </a:r>
            <a:r>
              <a:rPr lang="zh-CN" altLang="en-US" dirty="0"/>
              <a:t>聚焦于</a:t>
            </a:r>
            <a:r>
              <a:rPr lang="en-US" altLang="zh-CN" dirty="0"/>
              <a:t>“5.1</a:t>
            </a:r>
            <a:r>
              <a:rPr lang="zh-CN" altLang="en-US" dirty="0"/>
              <a:t>时域与空域架构</a:t>
            </a:r>
            <a:r>
              <a:rPr lang="en-US" altLang="zh-CN" dirty="0"/>
              <a:t>”</a:t>
            </a:r>
            <a:r>
              <a:rPr lang="zh-CN" altLang="en-US" dirty="0"/>
              <a:t>。</a:t>
            </a:r>
            <a:endParaRPr lang="zh-CN" altLang="en-US" dirty="0"/>
          </a:p>
          <a:p>
            <a:r>
              <a:rPr lang="zh-CN" altLang="en-US" dirty="0"/>
              <a:t>主要内容是执行流程中的</a:t>
            </a:r>
            <a:r>
              <a:rPr lang="en-US" altLang="zh-CN" dirty="0"/>
              <a:t>Step #7 </a:t>
            </a:r>
            <a:r>
              <a:rPr lang="zh-CN" altLang="en-US" dirty="0"/>
              <a:t>：</a:t>
            </a:r>
            <a:r>
              <a:rPr lang="en-US" altLang="zh-CN" dirty="0"/>
              <a:t>DMA</a:t>
            </a:r>
            <a:r>
              <a:rPr lang="zh-CN" altLang="en-US" dirty="0"/>
              <a:t>（直接内存存取单元）将输出神经元</a:t>
            </a:r>
            <a:r>
              <a:rPr lang="en-US" altLang="zh-CN" dirty="0"/>
              <a:t>tensor</a:t>
            </a:r>
            <a:r>
              <a:rPr lang="zh-CN" altLang="en-US" dirty="0"/>
              <a:t>（张量</a:t>
            </a:r>
            <a:r>
              <a:rPr lang="en-US" altLang="zh-CN" dirty="0"/>
              <a:t> </a:t>
            </a:r>
            <a:r>
              <a:rPr lang="zh-CN" altLang="en-US" dirty="0"/>
              <a:t>）从</a:t>
            </a:r>
            <a:r>
              <a:rPr lang="en-US" altLang="zh-CN" dirty="0"/>
              <a:t>NRAM</a:t>
            </a:r>
            <a:r>
              <a:rPr lang="zh-CN" altLang="en-US" dirty="0"/>
              <a:t>（神经元存储单元）写回到</a:t>
            </a:r>
            <a:r>
              <a:rPr lang="en-US" altLang="zh-CN" dirty="0"/>
              <a:t>DRAM</a:t>
            </a:r>
            <a:r>
              <a:rPr lang="zh-CN" altLang="en-US" dirty="0"/>
              <a:t>（动态随机存取存储器</a:t>
            </a:r>
            <a:r>
              <a:rPr lang="en-US" altLang="zh-CN" dirty="0"/>
              <a:t> </a:t>
            </a:r>
            <a:r>
              <a:rPr lang="zh-CN" altLang="en-US" dirty="0"/>
              <a:t>）。</a:t>
            </a:r>
            <a:endParaRPr lang="zh-CN" altLang="en-US" dirty="0"/>
          </a:p>
          <a:p>
            <a:endParaRPr lang="en-US" altLang="zh-CN" dirty="0"/>
          </a:p>
          <a:p>
            <a:r>
              <a:rPr lang="zh-CN" altLang="en-US" dirty="0"/>
              <a:t>右侧架构图展示了各单元关系：控制部分含</a:t>
            </a:r>
            <a:r>
              <a:rPr lang="en-US" altLang="zh-CN" dirty="0"/>
              <a:t>IFU</a:t>
            </a:r>
            <a:r>
              <a:rPr lang="zh-CN" altLang="en-US" dirty="0"/>
              <a:t>和</a:t>
            </a:r>
            <a:r>
              <a:rPr lang="en-US" altLang="zh-CN" dirty="0"/>
              <a:t>IDU </a:t>
            </a:r>
            <a:r>
              <a:rPr lang="zh-CN" altLang="en-US" dirty="0"/>
              <a:t>；存储部分有</a:t>
            </a:r>
            <a:r>
              <a:rPr lang="en-US" altLang="zh-CN" dirty="0"/>
              <a:t>DMA</a:t>
            </a:r>
            <a:r>
              <a:rPr lang="zh-CN" altLang="en-US" dirty="0"/>
              <a:t>、</a:t>
            </a:r>
            <a:r>
              <a:rPr lang="en-US" altLang="zh-CN" dirty="0"/>
              <a:t>NRAM</a:t>
            </a:r>
            <a:r>
              <a:rPr lang="zh-CN" altLang="en-US" dirty="0"/>
              <a:t>和</a:t>
            </a:r>
            <a:r>
              <a:rPr lang="en-US" altLang="zh-CN" dirty="0"/>
              <a:t>WRAM </a:t>
            </a:r>
            <a:r>
              <a:rPr lang="zh-CN" altLang="en-US" dirty="0"/>
              <a:t>；运算部分是</a:t>
            </a:r>
            <a:r>
              <a:rPr lang="en-US" altLang="zh-CN" dirty="0"/>
              <a:t>VFU</a:t>
            </a:r>
            <a:r>
              <a:rPr lang="zh-CN" altLang="en-US" dirty="0"/>
              <a:t>和</a:t>
            </a:r>
            <a:r>
              <a:rPr lang="en-US" altLang="zh-CN" dirty="0"/>
              <a:t>MFU </a:t>
            </a:r>
            <a:r>
              <a:rPr lang="zh-CN" altLang="en-US" dirty="0"/>
              <a:t>。箭头表示数据流向，体现单元间数据交互。</a:t>
            </a:r>
            <a:r>
              <a:rPr lang="en-US" altLang="zh-CN" dirty="0"/>
              <a:t> </a:t>
            </a:r>
            <a:r>
              <a:rPr lang="zh-CN" altLang="en-US" dirty="0"/>
              <a:t>整体介绍了特定架构下神经网络计算中数据存储与传输及各功能单元的协作机制。</a:t>
            </a:r>
            <a:r>
              <a:rPr lang="en-US" altLang="zh-CN" dirty="0"/>
              <a:t> </a:t>
            </a:r>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a:t>
            </a:r>
            <a:r>
              <a:rPr lang="en-US" altLang="zh-CN" dirty="0"/>
              <a:t>PPT</a:t>
            </a:r>
            <a:r>
              <a:rPr lang="zh-CN" altLang="en-US" dirty="0"/>
              <a:t>介绍了</a:t>
            </a:r>
            <a:r>
              <a:rPr lang="en-US" altLang="zh-CN" dirty="0"/>
              <a:t>“5.1 </a:t>
            </a:r>
            <a:r>
              <a:rPr lang="zh-CN" altLang="en-US" dirty="0"/>
              <a:t>时域与空域架构</a:t>
            </a:r>
            <a:r>
              <a:rPr lang="en-US" altLang="zh-CN" dirty="0"/>
              <a:t>”</a:t>
            </a:r>
            <a:r>
              <a:rPr lang="zh-CN" altLang="en-US" dirty="0"/>
              <a:t>中执行流程的数据流情况。</a:t>
            </a:r>
            <a:endParaRPr lang="zh-CN" altLang="en-US" dirty="0"/>
          </a:p>
          <a:p>
            <a:endParaRPr lang="en-US" altLang="zh-CN" dirty="0"/>
          </a:p>
          <a:p>
            <a:r>
              <a:rPr lang="en-US" altLang="zh-CN" dirty="0"/>
              <a:t>### </a:t>
            </a:r>
            <a:r>
              <a:rPr lang="zh-CN" altLang="en-US" dirty="0"/>
              <a:t>数据流内容</a:t>
            </a:r>
            <a:endParaRPr lang="zh-CN" altLang="en-US" dirty="0"/>
          </a:p>
          <a:p>
            <a:r>
              <a:rPr lang="en-US" altLang="zh-CN" dirty="0"/>
              <a:t>1. **</a:t>
            </a:r>
            <a:r>
              <a:rPr lang="zh-CN" altLang="en-US" dirty="0"/>
              <a:t>神经元</a:t>
            </a:r>
            <a:r>
              <a:rPr lang="en-US" altLang="zh-CN" dirty="0"/>
              <a:t>tensor</a:t>
            </a:r>
            <a:r>
              <a:rPr lang="zh-CN" altLang="en-US" dirty="0"/>
              <a:t>数据流</a:t>
            </a:r>
            <a:r>
              <a:rPr lang="en-US" altLang="zh-CN" dirty="0"/>
              <a:t>**</a:t>
            </a:r>
            <a:r>
              <a:rPr lang="zh-CN" altLang="en-US" dirty="0"/>
              <a:t>：</a:t>
            </a:r>
            <a:endParaRPr lang="zh-CN" altLang="en-US" dirty="0"/>
          </a:p>
          <a:p>
            <a:r>
              <a:rPr lang="en-US" altLang="zh-CN" dirty="0"/>
              <a:t>    - </a:t>
            </a:r>
            <a:r>
              <a:rPr lang="zh-CN" altLang="en-US" dirty="0"/>
              <a:t>路径为</a:t>
            </a:r>
            <a:r>
              <a:rPr lang="en-US" altLang="zh-CN" dirty="0"/>
              <a:t>DRAM -&gt; NRAM -&gt; VFU -&gt; (MFU -&gt; VFU -&gt; ) NRAM -&gt; DRAM </a:t>
            </a:r>
            <a:r>
              <a:rPr lang="zh-CN" altLang="en-US" dirty="0"/>
              <a:t>。即神经元张量数据先从动态随机存取存储器（</a:t>
            </a:r>
            <a:r>
              <a:rPr lang="en-US" altLang="zh-CN" dirty="0"/>
              <a:t>DRAM</a:t>
            </a:r>
            <a:r>
              <a:rPr lang="zh-CN" altLang="en-US" dirty="0"/>
              <a:t>）传输到神经元存储单元（</a:t>
            </a:r>
            <a:r>
              <a:rPr lang="en-US" altLang="zh-CN" dirty="0"/>
              <a:t>NRAM</a:t>
            </a:r>
            <a:r>
              <a:rPr lang="zh-CN" altLang="en-US" dirty="0"/>
              <a:t>）</a:t>
            </a:r>
            <a:r>
              <a:rPr lang="en-US" altLang="zh-CN" dirty="0"/>
              <a:t> </a:t>
            </a:r>
            <a:r>
              <a:rPr lang="zh-CN" altLang="en-US" dirty="0"/>
              <a:t>，再进入向量运算单元（</a:t>
            </a:r>
            <a:r>
              <a:rPr lang="en-US" altLang="zh-CN" dirty="0"/>
              <a:t>VFU</a:t>
            </a:r>
            <a:r>
              <a:rPr lang="zh-CN" altLang="en-US" dirty="0"/>
              <a:t>）</a:t>
            </a:r>
            <a:r>
              <a:rPr lang="en-US" altLang="zh-CN" dirty="0"/>
              <a:t> </a:t>
            </a:r>
            <a:r>
              <a:rPr lang="zh-CN" altLang="en-US" dirty="0"/>
              <a:t>，可能经过矩阵运算单元（</a:t>
            </a:r>
            <a:r>
              <a:rPr lang="en-US" altLang="zh-CN" dirty="0"/>
              <a:t>MFU</a:t>
            </a:r>
            <a:r>
              <a:rPr lang="zh-CN" altLang="en-US" dirty="0"/>
              <a:t>）与</a:t>
            </a:r>
            <a:r>
              <a:rPr lang="en-US" altLang="zh-CN" dirty="0"/>
              <a:t>VFU</a:t>
            </a:r>
            <a:r>
              <a:rPr lang="zh-CN" altLang="en-US" dirty="0"/>
              <a:t>的交互，之后回到</a:t>
            </a:r>
            <a:r>
              <a:rPr lang="en-US" altLang="zh-CN" dirty="0"/>
              <a:t>NRAM</a:t>
            </a:r>
            <a:r>
              <a:rPr lang="zh-CN" altLang="en-US" dirty="0"/>
              <a:t>，最后写回</a:t>
            </a:r>
            <a:r>
              <a:rPr lang="en-US" altLang="zh-CN" dirty="0"/>
              <a:t>DRAM </a:t>
            </a:r>
            <a:r>
              <a:rPr lang="zh-CN" altLang="en-US" dirty="0"/>
              <a:t>。</a:t>
            </a:r>
            <a:endParaRPr lang="zh-CN" altLang="en-US" dirty="0"/>
          </a:p>
          <a:p>
            <a:r>
              <a:rPr lang="en-US" altLang="zh-CN" dirty="0"/>
              <a:t>2. **</a:t>
            </a:r>
            <a:r>
              <a:rPr lang="zh-CN" altLang="en-US" dirty="0"/>
              <a:t>权值</a:t>
            </a:r>
            <a:r>
              <a:rPr lang="en-US" altLang="zh-CN" dirty="0"/>
              <a:t>tensor</a:t>
            </a:r>
            <a:r>
              <a:rPr lang="zh-CN" altLang="en-US" dirty="0"/>
              <a:t>数据流</a:t>
            </a:r>
            <a:r>
              <a:rPr lang="en-US" altLang="zh-CN" dirty="0"/>
              <a:t>**</a:t>
            </a:r>
            <a:r>
              <a:rPr lang="zh-CN" altLang="en-US" dirty="0"/>
              <a:t>：</a:t>
            </a:r>
            <a:endParaRPr lang="zh-CN" altLang="en-US" dirty="0"/>
          </a:p>
          <a:p>
            <a:r>
              <a:rPr lang="en-US" altLang="zh-CN" dirty="0"/>
              <a:t>    - </a:t>
            </a:r>
            <a:r>
              <a:rPr lang="zh-CN" altLang="en-US" dirty="0"/>
              <a:t>路径是</a:t>
            </a:r>
            <a:r>
              <a:rPr lang="en-US" altLang="zh-CN" dirty="0"/>
              <a:t>DRAM -&gt; WRAM -&gt; MFU </a:t>
            </a:r>
            <a:r>
              <a:rPr lang="zh-CN" altLang="en-US" dirty="0"/>
              <a:t>。权值张量数据从</a:t>
            </a:r>
            <a:r>
              <a:rPr lang="en-US" altLang="zh-CN" dirty="0"/>
              <a:t>DRAM</a:t>
            </a:r>
            <a:r>
              <a:rPr lang="zh-CN" altLang="en-US" dirty="0"/>
              <a:t>传输到权重存储单元（</a:t>
            </a:r>
            <a:r>
              <a:rPr lang="en-US" altLang="zh-CN" dirty="0"/>
              <a:t>WRAM</a:t>
            </a:r>
            <a:r>
              <a:rPr lang="zh-CN" altLang="en-US" dirty="0"/>
              <a:t>）</a:t>
            </a:r>
            <a:r>
              <a:rPr lang="en-US" altLang="zh-CN" dirty="0"/>
              <a:t> </a:t>
            </a:r>
            <a:r>
              <a:rPr lang="zh-CN" altLang="en-US" dirty="0"/>
              <a:t>，然后进入矩阵运算单元（</a:t>
            </a:r>
            <a:r>
              <a:rPr lang="en-US" altLang="zh-CN" dirty="0"/>
              <a:t>MFU</a:t>
            </a:r>
            <a:r>
              <a:rPr lang="zh-CN" altLang="en-US" dirty="0"/>
              <a:t>）进行处理。</a:t>
            </a:r>
            <a:r>
              <a:rPr lang="en-US" altLang="zh-CN" dirty="0"/>
              <a:t> </a:t>
            </a:r>
            <a:endParaRPr lang="en-US" altLang="zh-CN" dirty="0"/>
          </a:p>
          <a:p>
            <a:endParaRPr lang="en-US" altLang="zh-CN" dirty="0"/>
          </a:p>
          <a:p>
            <a:r>
              <a:rPr lang="en-US" altLang="zh-CN" dirty="0"/>
              <a:t>### </a:t>
            </a:r>
            <a:r>
              <a:rPr lang="zh-CN" altLang="en-US" dirty="0"/>
              <a:t>功能单元介绍</a:t>
            </a:r>
            <a:endParaRPr lang="zh-CN" altLang="en-US" dirty="0"/>
          </a:p>
          <a:p>
            <a:r>
              <a:rPr lang="zh-CN" altLang="en-US" dirty="0"/>
              <a:t>左侧再次列出部分功能单元：</a:t>
            </a:r>
            <a:endParaRPr lang="zh-CN" altLang="en-US" dirty="0"/>
          </a:p>
          <a:p>
            <a:r>
              <a:rPr lang="en-US" altLang="zh-CN" dirty="0"/>
              <a:t>- **</a:t>
            </a:r>
            <a:r>
              <a:rPr lang="zh-CN" altLang="en-US" dirty="0"/>
              <a:t>向量运算单元</a:t>
            </a:r>
            <a:r>
              <a:rPr lang="en-US" altLang="zh-CN" dirty="0"/>
              <a:t>VFU**</a:t>
            </a:r>
            <a:r>
              <a:rPr lang="zh-CN" altLang="en-US" dirty="0"/>
              <a:t>：处理向量相关运算。</a:t>
            </a:r>
            <a:endParaRPr lang="zh-CN" altLang="en-US" dirty="0"/>
          </a:p>
          <a:p>
            <a:r>
              <a:rPr lang="en-US" altLang="zh-CN" dirty="0"/>
              <a:t>- **</a:t>
            </a:r>
            <a:r>
              <a:rPr lang="zh-CN" altLang="en-US" dirty="0"/>
              <a:t>矩阵运算单元</a:t>
            </a:r>
            <a:r>
              <a:rPr lang="en-US" altLang="zh-CN" dirty="0"/>
              <a:t>MFU**</a:t>
            </a:r>
            <a:r>
              <a:rPr lang="zh-CN" altLang="en-US" dirty="0"/>
              <a:t>：执行矩阵运算。</a:t>
            </a:r>
            <a:endParaRPr lang="zh-CN" altLang="en-US" dirty="0"/>
          </a:p>
          <a:p>
            <a:r>
              <a:rPr lang="en-US" altLang="zh-CN" dirty="0"/>
              <a:t>- **</a:t>
            </a:r>
            <a:r>
              <a:rPr lang="zh-CN" altLang="en-US" dirty="0"/>
              <a:t>权重存储单元</a:t>
            </a:r>
            <a:r>
              <a:rPr lang="en-US" altLang="zh-CN" dirty="0"/>
              <a:t>WRAMW**</a:t>
            </a:r>
            <a:r>
              <a:rPr lang="zh-CN" altLang="en-US" dirty="0"/>
              <a:t>：存储神经网络权重参数。</a:t>
            </a:r>
            <a:endParaRPr lang="zh-CN" altLang="en-US" dirty="0"/>
          </a:p>
          <a:p>
            <a:r>
              <a:rPr lang="en-US" altLang="zh-CN" dirty="0"/>
              <a:t>- **</a:t>
            </a:r>
            <a:r>
              <a:rPr lang="zh-CN" altLang="en-US" dirty="0"/>
              <a:t>神经元存储单元</a:t>
            </a:r>
            <a:r>
              <a:rPr lang="en-US" altLang="zh-CN" dirty="0"/>
              <a:t>NRAM**</a:t>
            </a:r>
            <a:r>
              <a:rPr lang="zh-CN" altLang="en-US" dirty="0"/>
              <a:t>：存储神经元数据。</a:t>
            </a:r>
            <a:endParaRPr lang="zh-CN" altLang="en-US" dirty="0"/>
          </a:p>
          <a:p>
            <a:r>
              <a:rPr lang="en-US" altLang="zh-CN" dirty="0"/>
              <a:t>- **</a:t>
            </a:r>
            <a:r>
              <a:rPr lang="zh-CN" altLang="en-US" dirty="0"/>
              <a:t>直接内存存取单元</a:t>
            </a:r>
            <a:r>
              <a:rPr lang="en-US" altLang="zh-CN" dirty="0"/>
              <a:t>DMA**</a:t>
            </a:r>
            <a:r>
              <a:rPr lang="zh-CN" altLang="en-US" dirty="0"/>
              <a:t>：实现内存与外部设备的数据直接传输。</a:t>
            </a:r>
            <a:endParaRPr lang="zh-CN" altLang="en-US" dirty="0"/>
          </a:p>
          <a:p>
            <a:endParaRPr lang="en-US" altLang="zh-CN" dirty="0"/>
          </a:p>
          <a:p>
            <a:r>
              <a:rPr lang="en-US" altLang="zh-CN" dirty="0"/>
              <a:t>### </a:t>
            </a:r>
            <a:r>
              <a:rPr lang="zh-CN" altLang="en-US" dirty="0"/>
              <a:t>右侧架构图</a:t>
            </a:r>
            <a:endParaRPr lang="zh-CN" altLang="en-US" dirty="0"/>
          </a:p>
          <a:p>
            <a:r>
              <a:rPr lang="zh-CN" altLang="en-US" dirty="0"/>
              <a:t>右侧架构图与前文类似，展示控制（含</a:t>
            </a:r>
            <a:r>
              <a:rPr lang="en-US" altLang="zh-CN" dirty="0"/>
              <a:t>IFU</a:t>
            </a:r>
            <a:r>
              <a:rPr lang="zh-CN" altLang="en-US" dirty="0"/>
              <a:t>取指单元、</a:t>
            </a:r>
            <a:r>
              <a:rPr lang="en-US" altLang="zh-CN" dirty="0"/>
              <a:t>IDU</a:t>
            </a:r>
            <a:r>
              <a:rPr lang="zh-CN" altLang="en-US" dirty="0"/>
              <a:t>指令译码单元</a:t>
            </a:r>
            <a:r>
              <a:rPr lang="en-US" altLang="zh-CN" dirty="0"/>
              <a:t> </a:t>
            </a:r>
            <a:r>
              <a:rPr lang="zh-CN" altLang="en-US" dirty="0"/>
              <a:t>）、存储（含</a:t>
            </a:r>
            <a:r>
              <a:rPr lang="en-US" altLang="zh-CN" dirty="0"/>
              <a:t>DMA</a:t>
            </a:r>
            <a:r>
              <a:rPr lang="zh-CN" altLang="en-US" dirty="0"/>
              <a:t>、</a:t>
            </a:r>
            <a:r>
              <a:rPr lang="en-US" altLang="zh-CN" dirty="0"/>
              <a:t>NRAM</a:t>
            </a:r>
            <a:r>
              <a:rPr lang="zh-CN" altLang="en-US" dirty="0"/>
              <a:t>、</a:t>
            </a:r>
            <a:r>
              <a:rPr lang="en-US" altLang="zh-CN" dirty="0"/>
              <a:t>WRAM </a:t>
            </a:r>
            <a:r>
              <a:rPr lang="zh-CN" altLang="en-US" dirty="0"/>
              <a:t>）、运算（含</a:t>
            </a:r>
            <a:r>
              <a:rPr lang="en-US" altLang="zh-CN" dirty="0"/>
              <a:t>VFU</a:t>
            </a:r>
            <a:r>
              <a:rPr lang="zh-CN" altLang="en-US" dirty="0"/>
              <a:t>、</a:t>
            </a:r>
            <a:r>
              <a:rPr lang="en-US" altLang="zh-CN" dirty="0"/>
              <a:t>MFU </a:t>
            </a:r>
            <a:r>
              <a:rPr lang="zh-CN" altLang="en-US" dirty="0"/>
              <a:t>）部分的关系，不同颜色箭头表示神经元</a:t>
            </a:r>
            <a:r>
              <a:rPr lang="en-US" altLang="zh-CN" dirty="0"/>
              <a:t>tensor</a:t>
            </a:r>
            <a:r>
              <a:rPr lang="zh-CN" altLang="en-US" dirty="0"/>
              <a:t>（绿色</a:t>
            </a:r>
            <a:r>
              <a:rPr lang="en-US" altLang="zh-CN" dirty="0"/>
              <a:t> </a:t>
            </a:r>
            <a:r>
              <a:rPr lang="zh-CN" altLang="en-US" dirty="0"/>
              <a:t>）和权值</a:t>
            </a:r>
            <a:r>
              <a:rPr lang="en-US" altLang="zh-CN" dirty="0"/>
              <a:t>tensor</a:t>
            </a:r>
            <a:r>
              <a:rPr lang="zh-CN" altLang="en-US" dirty="0"/>
              <a:t>（蓝色</a:t>
            </a:r>
            <a:r>
              <a:rPr lang="en-US" altLang="zh-CN" dirty="0"/>
              <a:t> </a:t>
            </a:r>
            <a:r>
              <a:rPr lang="zh-CN" altLang="en-US" dirty="0"/>
              <a:t>）的数据流方向，直观呈现各单元间数据交互过程。</a:t>
            </a:r>
            <a:r>
              <a:rPr lang="en-US" altLang="zh-CN" dirty="0"/>
              <a:t> </a:t>
            </a:r>
            <a:r>
              <a:rPr lang="zh-CN" altLang="en-US" dirty="0"/>
              <a:t>整体阐述了特定架构下神经网络计算中两类关键张量数据的流动路径及各功能单元的协作机制。</a:t>
            </a:r>
            <a:r>
              <a:rPr lang="en-US" altLang="zh-CN" dirty="0"/>
              <a:t> </a:t>
            </a:r>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a:t>
            </a:r>
            <a:r>
              <a:rPr lang="en-US" altLang="zh-CN" dirty="0"/>
              <a:t>PPT</a:t>
            </a:r>
            <a:r>
              <a:rPr lang="zh-CN" altLang="en-US" dirty="0"/>
              <a:t>介绍了</a:t>
            </a:r>
            <a:r>
              <a:rPr lang="en-US" altLang="zh-CN" dirty="0"/>
              <a:t>“5.1</a:t>
            </a:r>
            <a:r>
              <a:rPr lang="zh-CN" altLang="en-US" dirty="0"/>
              <a:t>时域与空域架构</a:t>
            </a:r>
            <a:r>
              <a:rPr lang="en-US" altLang="zh-CN" dirty="0"/>
              <a:t>”</a:t>
            </a:r>
            <a:r>
              <a:rPr lang="zh-CN" altLang="en-US" dirty="0"/>
              <a:t>中的多核处理器</a:t>
            </a:r>
            <a:r>
              <a:rPr lang="en-US" altLang="zh-CN" dirty="0"/>
              <a:t>DLP - M</a:t>
            </a:r>
            <a:r>
              <a:rPr lang="zh-CN" altLang="en-US" dirty="0"/>
              <a:t>分层架构。</a:t>
            </a:r>
            <a:endParaRPr lang="zh-CN" altLang="en-US" dirty="0"/>
          </a:p>
          <a:p>
            <a:endParaRPr lang="en-US" altLang="zh-CN" dirty="0"/>
          </a:p>
          <a:p>
            <a:r>
              <a:rPr lang="en-US" altLang="zh-CN" dirty="0"/>
              <a:t>### </a:t>
            </a:r>
            <a:r>
              <a:rPr lang="zh-CN" altLang="en-US" dirty="0"/>
              <a:t>架构组成关系</a:t>
            </a:r>
            <a:endParaRPr lang="zh-CN" altLang="en-US" dirty="0"/>
          </a:p>
          <a:p>
            <a:r>
              <a:rPr lang="en-US" altLang="zh-CN" dirty="0"/>
              <a:t>- **DLP - M</a:t>
            </a:r>
            <a:r>
              <a:rPr lang="zh-CN" altLang="en-US" dirty="0"/>
              <a:t>构成</a:t>
            </a:r>
            <a:r>
              <a:rPr lang="en-US" altLang="zh-CN" dirty="0"/>
              <a:t>**</a:t>
            </a:r>
            <a:r>
              <a:rPr lang="zh-CN" altLang="en-US" dirty="0"/>
              <a:t>：一个</a:t>
            </a:r>
            <a:r>
              <a:rPr lang="en-US" altLang="zh-CN" dirty="0"/>
              <a:t>DLP - M</a:t>
            </a:r>
            <a:r>
              <a:rPr lang="zh-CN" altLang="en-US" dirty="0"/>
              <a:t>由多个</a:t>
            </a:r>
            <a:r>
              <a:rPr lang="en-US" altLang="zh-CN" dirty="0"/>
              <a:t>DLP - C</a:t>
            </a:r>
            <a:r>
              <a:rPr lang="zh-CN" altLang="en-US" dirty="0"/>
              <a:t>构成。</a:t>
            </a:r>
            <a:endParaRPr lang="zh-CN" altLang="en-US" dirty="0"/>
          </a:p>
          <a:p>
            <a:r>
              <a:rPr lang="en-US" altLang="zh-CN" dirty="0"/>
              <a:t>- **DLP - C</a:t>
            </a:r>
            <a:r>
              <a:rPr lang="zh-CN" altLang="en-US" dirty="0"/>
              <a:t>构成</a:t>
            </a:r>
            <a:r>
              <a:rPr lang="en-US" altLang="zh-CN" dirty="0"/>
              <a:t>**</a:t>
            </a:r>
            <a:r>
              <a:rPr lang="zh-CN" altLang="en-US" dirty="0"/>
              <a:t>：一个</a:t>
            </a:r>
            <a:r>
              <a:rPr lang="en-US" altLang="zh-CN" dirty="0"/>
              <a:t>DLP - C</a:t>
            </a:r>
            <a:r>
              <a:rPr lang="zh-CN" altLang="en-US" dirty="0"/>
              <a:t>（簇）由多个</a:t>
            </a:r>
            <a:r>
              <a:rPr lang="en-US" altLang="zh-CN" dirty="0"/>
              <a:t>DLP - S</a:t>
            </a:r>
            <a:r>
              <a:rPr lang="zh-CN" altLang="en-US" dirty="0"/>
              <a:t>（单核）构成</a:t>
            </a:r>
            <a:r>
              <a:rPr lang="en-US" altLang="zh-CN" dirty="0"/>
              <a:t> </a:t>
            </a:r>
            <a:r>
              <a:rPr lang="zh-CN" altLang="en-US" dirty="0"/>
              <a:t>。这种分层结构类似于金字塔式的组织方式，从底层单核逐步向上组成更大的处理单元。</a:t>
            </a:r>
            <a:endParaRPr lang="zh-CN" altLang="en-US" dirty="0"/>
          </a:p>
          <a:p>
            <a:endParaRPr lang="en-US" altLang="zh-CN" dirty="0"/>
          </a:p>
          <a:p>
            <a:r>
              <a:rPr lang="en-US" altLang="zh-CN" dirty="0"/>
              <a:t>### </a:t>
            </a:r>
            <a:r>
              <a:rPr lang="zh-CN" altLang="en-US" dirty="0"/>
              <a:t>设计目的</a:t>
            </a:r>
            <a:endParaRPr lang="zh-CN" altLang="en-US" dirty="0"/>
          </a:p>
          <a:p>
            <a:r>
              <a:rPr lang="zh-CN" altLang="en-US" dirty="0"/>
              <a:t>分层结构设计旨在减少片上网络（</a:t>
            </a:r>
            <a:r>
              <a:rPr lang="en-US" altLang="zh-CN" dirty="0"/>
              <a:t>NoC</a:t>
            </a:r>
            <a:r>
              <a:rPr lang="zh-CN" altLang="en-US" dirty="0"/>
              <a:t>，</a:t>
            </a:r>
            <a:r>
              <a:rPr lang="en-US" altLang="zh-CN" dirty="0"/>
              <a:t>Network - on - Chip</a:t>
            </a:r>
            <a:r>
              <a:rPr lang="zh-CN" altLang="en-US" dirty="0"/>
              <a:t>）的负载开销</a:t>
            </a:r>
            <a:r>
              <a:rPr lang="en-US" altLang="zh-CN" dirty="0"/>
              <a:t> </a:t>
            </a:r>
            <a:r>
              <a:rPr lang="zh-CN" altLang="en-US" dirty="0"/>
              <a:t>。片上网络用于芯片内多个处理单元之间的通信，通过分层结构可以优化数据传输路径，避免通信拥塞，提高系统整体性能。</a:t>
            </a:r>
            <a:endParaRPr lang="zh-CN" altLang="en-US" dirty="0"/>
          </a:p>
          <a:p>
            <a:endParaRPr lang="en-US" altLang="zh-CN" dirty="0"/>
          </a:p>
          <a:p>
            <a:r>
              <a:rPr lang="en-US" altLang="zh-CN" dirty="0"/>
              <a:t>### </a:t>
            </a:r>
            <a:r>
              <a:rPr lang="zh-CN" altLang="en-US" dirty="0"/>
              <a:t>架构图说明</a:t>
            </a:r>
            <a:endParaRPr lang="zh-CN" altLang="en-US" dirty="0"/>
          </a:p>
          <a:p>
            <a:r>
              <a:rPr lang="en-US" altLang="zh-CN" dirty="0"/>
              <a:t>- **</a:t>
            </a:r>
            <a:r>
              <a:rPr lang="zh-CN" altLang="en-US" dirty="0"/>
              <a:t>左侧图</a:t>
            </a:r>
            <a:r>
              <a:rPr lang="en-US" altLang="zh-CN" dirty="0"/>
              <a:t>**</a:t>
            </a:r>
            <a:r>
              <a:rPr lang="zh-CN" altLang="en-US" dirty="0"/>
              <a:t>：展示了</a:t>
            </a:r>
            <a:r>
              <a:rPr lang="en-US" altLang="zh-CN" dirty="0"/>
              <a:t>DLP - M</a:t>
            </a:r>
            <a:r>
              <a:rPr lang="zh-CN" altLang="en-US" dirty="0"/>
              <a:t>的整体结构，包含多个</a:t>
            </a:r>
            <a:r>
              <a:rPr lang="en-US" altLang="zh-CN" dirty="0"/>
              <a:t>DLP - C</a:t>
            </a:r>
            <a:r>
              <a:rPr lang="zh-CN" altLang="en-US" dirty="0"/>
              <a:t>，通过片上互联模块相互连接，外部有外部存储控制器和外设通信模块，负责与外部存储及外部设备通信</a:t>
            </a:r>
            <a:r>
              <a:rPr lang="en-US" altLang="zh-CN" dirty="0"/>
              <a:t> </a:t>
            </a:r>
            <a:r>
              <a:rPr lang="zh-CN" altLang="en-US" dirty="0"/>
              <a:t>。</a:t>
            </a:r>
            <a:endParaRPr lang="zh-CN" altLang="en-US" dirty="0"/>
          </a:p>
          <a:p>
            <a:r>
              <a:rPr lang="en-US" altLang="zh-CN" dirty="0"/>
              <a:t>- **</a:t>
            </a:r>
            <a:r>
              <a:rPr lang="zh-CN" altLang="en-US" dirty="0"/>
              <a:t>右侧图</a:t>
            </a:r>
            <a:r>
              <a:rPr lang="en-US" altLang="zh-CN" dirty="0"/>
              <a:t>**</a:t>
            </a:r>
            <a:r>
              <a:rPr lang="zh-CN" altLang="en-US" dirty="0"/>
              <a:t>：是</a:t>
            </a:r>
            <a:r>
              <a:rPr lang="en-US" altLang="zh-CN" dirty="0"/>
              <a:t>DLP - C</a:t>
            </a:r>
            <a:r>
              <a:rPr lang="zh-CN" altLang="en-US" dirty="0"/>
              <a:t>内部结构的展开，包含多个</a:t>
            </a:r>
            <a:r>
              <a:rPr lang="en-US" altLang="zh-CN" dirty="0"/>
              <a:t>DLP - S</a:t>
            </a:r>
            <a:r>
              <a:rPr lang="zh-CN" altLang="en-US" dirty="0"/>
              <a:t>，通过广播总线（</a:t>
            </a:r>
            <a:r>
              <a:rPr lang="en-US" altLang="zh-CN" dirty="0"/>
              <a:t>broadcast bus</a:t>
            </a:r>
            <a:r>
              <a:rPr lang="zh-CN" altLang="en-US" dirty="0"/>
              <a:t>）连接</a:t>
            </a:r>
            <a:r>
              <a:rPr lang="en-US" altLang="zh-CN" dirty="0"/>
              <a:t> </a:t>
            </a:r>
            <a:r>
              <a:rPr lang="zh-CN" altLang="en-US" dirty="0"/>
              <a:t>。内部还有</a:t>
            </a:r>
            <a:r>
              <a:rPr lang="en-US" altLang="zh-CN" dirty="0"/>
              <a:t>MEMCORE</a:t>
            </a:r>
            <a:r>
              <a:rPr lang="zh-CN" altLang="en-US" dirty="0"/>
              <a:t>、</a:t>
            </a:r>
            <a:r>
              <a:rPr lang="en-US" altLang="zh-CN" dirty="0"/>
              <a:t>SMEM</a:t>
            </a:r>
            <a:r>
              <a:rPr lang="zh-CN" altLang="en-US" dirty="0"/>
              <a:t>（可能是存储相关模块</a:t>
            </a:r>
            <a:r>
              <a:rPr lang="en-US" altLang="zh-CN" dirty="0"/>
              <a:t> </a:t>
            </a:r>
            <a:r>
              <a:rPr lang="zh-CN" altLang="en-US" dirty="0"/>
              <a:t>），以及</a:t>
            </a:r>
            <a:r>
              <a:rPr lang="en-US" altLang="zh-CN" dirty="0"/>
              <a:t>GDMA</a:t>
            </a:r>
            <a:r>
              <a:rPr lang="zh-CN" altLang="en-US" dirty="0"/>
              <a:t>、</a:t>
            </a:r>
            <a:r>
              <a:rPr lang="en-US" altLang="zh-CN" dirty="0"/>
              <a:t>CDMA</a:t>
            </a:r>
            <a:r>
              <a:rPr lang="zh-CN" altLang="en-US" dirty="0"/>
              <a:t>（直接内存访问模块</a:t>
            </a:r>
            <a:r>
              <a:rPr lang="en-US" altLang="zh-CN" dirty="0"/>
              <a:t> </a:t>
            </a:r>
            <a:r>
              <a:rPr lang="zh-CN" altLang="en-US" dirty="0"/>
              <a:t>），分别连接到</a:t>
            </a:r>
            <a:r>
              <a:rPr lang="en-US" altLang="zh-CN" dirty="0"/>
              <a:t>DRAM</a:t>
            </a:r>
            <a:r>
              <a:rPr lang="zh-CN" altLang="en-US" dirty="0"/>
              <a:t>和</a:t>
            </a:r>
            <a:r>
              <a:rPr lang="en-US" altLang="zh-CN" dirty="0"/>
              <a:t>DLP - C</a:t>
            </a:r>
            <a:r>
              <a:rPr lang="zh-CN" altLang="en-US" dirty="0"/>
              <a:t>，体现了数据在单核、存储模块及外部存储之间的传输路径</a:t>
            </a:r>
            <a:r>
              <a:rPr lang="en-US" altLang="zh-CN" dirty="0"/>
              <a:t> </a:t>
            </a:r>
            <a:r>
              <a:rPr lang="zh-CN" altLang="en-US" dirty="0"/>
              <a:t>。</a:t>
            </a:r>
            <a:r>
              <a:rPr lang="en-US" altLang="zh-CN" dirty="0"/>
              <a:t> </a:t>
            </a:r>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a:t>
            </a:r>
            <a:r>
              <a:rPr lang="en-US" altLang="zh-CN" dirty="0"/>
              <a:t>PPT</a:t>
            </a:r>
            <a:r>
              <a:rPr lang="zh-CN" altLang="en-US" dirty="0"/>
              <a:t>介绍了</a:t>
            </a:r>
            <a:r>
              <a:rPr lang="en-US" altLang="zh-CN" dirty="0"/>
              <a:t>“5.1</a:t>
            </a:r>
            <a:r>
              <a:rPr lang="zh-CN" altLang="en-US" dirty="0"/>
              <a:t>时域与空域架构</a:t>
            </a:r>
            <a:r>
              <a:rPr lang="en-US" altLang="zh-CN" dirty="0"/>
              <a:t>”</a:t>
            </a:r>
            <a:r>
              <a:rPr lang="zh-CN" altLang="en-US" dirty="0"/>
              <a:t>中的</a:t>
            </a:r>
            <a:r>
              <a:rPr lang="en-US" altLang="zh-CN" dirty="0"/>
              <a:t>DLP - C</a:t>
            </a:r>
            <a:r>
              <a:rPr lang="zh-CN" altLang="en-US" dirty="0"/>
              <a:t>架构。</a:t>
            </a:r>
            <a:endParaRPr lang="zh-CN" altLang="en-US" dirty="0"/>
          </a:p>
          <a:p>
            <a:endParaRPr lang="en-US" altLang="zh-CN" dirty="0"/>
          </a:p>
          <a:p>
            <a:r>
              <a:rPr lang="en-US" altLang="zh-CN" dirty="0"/>
              <a:t>### </a:t>
            </a:r>
            <a:r>
              <a:rPr lang="zh-CN" altLang="en-US" dirty="0"/>
              <a:t>架构组成</a:t>
            </a:r>
            <a:endParaRPr lang="zh-CN" altLang="en-US" dirty="0"/>
          </a:p>
          <a:p>
            <a:r>
              <a:rPr lang="en-US" altLang="zh-CN" dirty="0"/>
              <a:t>- **DLP - S</a:t>
            </a:r>
            <a:r>
              <a:rPr lang="zh-CN" altLang="en-US" dirty="0"/>
              <a:t>数量</a:t>
            </a:r>
            <a:r>
              <a:rPr lang="en-US" altLang="zh-CN" dirty="0"/>
              <a:t>**</a:t>
            </a:r>
            <a:r>
              <a:rPr lang="zh-CN" altLang="en-US" dirty="0"/>
              <a:t>：一个</a:t>
            </a:r>
            <a:r>
              <a:rPr lang="en-US" altLang="zh-CN" dirty="0"/>
              <a:t>DLP - C</a:t>
            </a:r>
            <a:r>
              <a:rPr lang="zh-CN" altLang="en-US" dirty="0"/>
              <a:t>架构包含四个</a:t>
            </a:r>
            <a:r>
              <a:rPr lang="en-US" altLang="zh-CN" dirty="0"/>
              <a:t>DLP - S</a:t>
            </a:r>
            <a:r>
              <a:rPr lang="zh-CN" altLang="en-US" dirty="0"/>
              <a:t>（单核处理器</a:t>
            </a:r>
            <a:r>
              <a:rPr lang="en-US" altLang="zh-CN" dirty="0"/>
              <a:t> </a:t>
            </a:r>
            <a:r>
              <a:rPr lang="zh-CN" altLang="en-US" dirty="0"/>
              <a:t>）。这些单核处理器是</a:t>
            </a:r>
            <a:r>
              <a:rPr lang="en-US" altLang="zh-CN" dirty="0"/>
              <a:t>DLP - C</a:t>
            </a:r>
            <a:r>
              <a:rPr lang="zh-CN" altLang="en-US" dirty="0"/>
              <a:t>的基本处理单元。</a:t>
            </a:r>
            <a:endParaRPr lang="zh-CN" altLang="en-US" dirty="0"/>
          </a:p>
          <a:p>
            <a:r>
              <a:rPr lang="en-US" altLang="zh-CN" dirty="0"/>
              <a:t>- **</a:t>
            </a:r>
            <a:r>
              <a:rPr lang="zh-CN" altLang="en-US" dirty="0"/>
              <a:t>存储核</a:t>
            </a:r>
            <a:r>
              <a:rPr lang="en-US" altLang="zh-CN" dirty="0"/>
              <a:t>MEMCORE**</a:t>
            </a:r>
            <a:r>
              <a:rPr lang="zh-CN" altLang="en-US" dirty="0"/>
              <a:t>：是</a:t>
            </a:r>
            <a:r>
              <a:rPr lang="en-US" altLang="zh-CN" dirty="0"/>
              <a:t>DLP - C</a:t>
            </a:r>
            <a:r>
              <a:rPr lang="zh-CN" altLang="en-US" dirty="0"/>
              <a:t>架构中的关键存储组件</a:t>
            </a:r>
            <a:r>
              <a:rPr lang="en-US" altLang="zh-CN" dirty="0"/>
              <a:t> </a:t>
            </a:r>
            <a:r>
              <a:rPr lang="zh-CN" altLang="en-US" dirty="0"/>
              <a:t>。</a:t>
            </a:r>
            <a:endParaRPr lang="zh-CN" altLang="en-US" dirty="0"/>
          </a:p>
          <a:p>
            <a:r>
              <a:rPr lang="en-US" altLang="zh-CN" dirty="0"/>
              <a:t>    - **</a:t>
            </a:r>
            <a:r>
              <a:rPr lang="zh-CN" altLang="en-US" dirty="0"/>
              <a:t>存储功能</a:t>
            </a:r>
            <a:r>
              <a:rPr lang="en-US" altLang="zh-CN" dirty="0"/>
              <a:t>**</a:t>
            </a:r>
            <a:r>
              <a:rPr lang="zh-CN" altLang="en-US" dirty="0"/>
              <a:t>：用于</a:t>
            </a:r>
            <a:r>
              <a:rPr lang="en-US" altLang="zh-CN" dirty="0"/>
              <a:t>DLP - S</a:t>
            </a:r>
            <a:r>
              <a:rPr lang="zh-CN" altLang="en-US" dirty="0"/>
              <a:t>之间共享数据，便于多个单核处理器之间的数据交互与协作</a:t>
            </a:r>
            <a:r>
              <a:rPr lang="en-US" altLang="zh-CN" dirty="0"/>
              <a:t> </a:t>
            </a:r>
            <a:r>
              <a:rPr lang="zh-CN" altLang="en-US" dirty="0"/>
              <a:t>。</a:t>
            </a:r>
            <a:endParaRPr lang="zh-CN" altLang="en-US" dirty="0"/>
          </a:p>
          <a:p>
            <a:r>
              <a:rPr lang="en-US" altLang="zh-CN" dirty="0"/>
              <a:t>    - **</a:t>
            </a:r>
            <a:r>
              <a:rPr lang="zh-CN" altLang="en-US" dirty="0"/>
              <a:t>通信功能</a:t>
            </a:r>
            <a:r>
              <a:rPr lang="en-US" altLang="zh-CN" dirty="0"/>
              <a:t>**</a:t>
            </a:r>
            <a:r>
              <a:rPr lang="zh-CN" altLang="en-US" dirty="0"/>
              <a:t>：负责</a:t>
            </a:r>
            <a:r>
              <a:rPr lang="en-US" altLang="zh-CN" dirty="0"/>
              <a:t>DLP - C</a:t>
            </a:r>
            <a:r>
              <a:rPr lang="zh-CN" altLang="en-US" dirty="0"/>
              <a:t>与片外</a:t>
            </a:r>
            <a:r>
              <a:rPr lang="en-US" altLang="zh-CN" dirty="0"/>
              <a:t>DRAM</a:t>
            </a:r>
            <a:r>
              <a:rPr lang="zh-CN" altLang="en-US" dirty="0"/>
              <a:t>（动态随机存取存储器</a:t>
            </a:r>
            <a:r>
              <a:rPr lang="en-US" altLang="zh-CN" dirty="0"/>
              <a:t> </a:t>
            </a:r>
            <a:r>
              <a:rPr lang="zh-CN" altLang="en-US" dirty="0"/>
              <a:t>）之间的通信，实现数据在芯片内部与外部存储之间的传输；同时也支持</a:t>
            </a:r>
            <a:r>
              <a:rPr lang="en-US" altLang="zh-CN" dirty="0"/>
              <a:t>DLP - C</a:t>
            </a:r>
            <a:r>
              <a:rPr lang="zh-CN" altLang="en-US" dirty="0"/>
              <a:t>之间以及多个</a:t>
            </a:r>
            <a:r>
              <a:rPr lang="en-US" altLang="zh-CN" dirty="0"/>
              <a:t>DLP - S</a:t>
            </a:r>
            <a:r>
              <a:rPr lang="zh-CN" altLang="en-US" dirty="0"/>
              <a:t>之间的通信，保障系统内不同组件间的信息交流</a:t>
            </a:r>
            <a:r>
              <a:rPr lang="en-US" altLang="zh-CN" dirty="0"/>
              <a:t> </a:t>
            </a:r>
            <a:r>
              <a:rPr lang="zh-CN" altLang="en-US" dirty="0"/>
              <a:t>。</a:t>
            </a:r>
            <a:endParaRPr lang="zh-CN" altLang="en-US" dirty="0"/>
          </a:p>
          <a:p>
            <a:endParaRPr lang="en-US" altLang="zh-CN" dirty="0"/>
          </a:p>
          <a:p>
            <a:r>
              <a:rPr lang="en-US" altLang="zh-CN" dirty="0"/>
              <a:t>### </a:t>
            </a:r>
            <a:r>
              <a:rPr lang="zh-CN" altLang="en-US" dirty="0"/>
              <a:t>架构图说明</a:t>
            </a:r>
            <a:endParaRPr lang="zh-CN" altLang="en-US" dirty="0"/>
          </a:p>
          <a:p>
            <a:r>
              <a:rPr lang="zh-CN" altLang="en-US" dirty="0"/>
              <a:t>右侧架构图展示了</a:t>
            </a:r>
            <a:r>
              <a:rPr lang="en-US" altLang="zh-CN" dirty="0"/>
              <a:t>DLP - C</a:t>
            </a:r>
            <a:r>
              <a:rPr lang="zh-CN" altLang="en-US" dirty="0"/>
              <a:t>内部结构。四个</a:t>
            </a:r>
            <a:r>
              <a:rPr lang="en-US" altLang="zh-CN" dirty="0"/>
              <a:t>DLP - S</a:t>
            </a:r>
            <a:r>
              <a:rPr lang="zh-CN" altLang="en-US" dirty="0"/>
              <a:t>围绕着中央的存储模块</a:t>
            </a:r>
            <a:r>
              <a:rPr lang="en-US" altLang="zh-CN" dirty="0"/>
              <a:t> </a:t>
            </a:r>
            <a:r>
              <a:rPr lang="zh-CN" altLang="en-US" dirty="0"/>
              <a:t>。中央部分包括</a:t>
            </a:r>
            <a:r>
              <a:rPr lang="en-US" altLang="zh-CN" dirty="0"/>
              <a:t>broadcast bus</a:t>
            </a:r>
            <a:r>
              <a:rPr lang="zh-CN" altLang="en-US" dirty="0"/>
              <a:t>（广播总线</a:t>
            </a:r>
            <a:r>
              <a:rPr lang="en-US" altLang="zh-CN" dirty="0"/>
              <a:t> </a:t>
            </a:r>
            <a:r>
              <a:rPr lang="zh-CN" altLang="en-US" dirty="0"/>
              <a:t>），用于数据广播传输；</a:t>
            </a:r>
            <a:r>
              <a:rPr lang="en-US" altLang="zh-CN" dirty="0"/>
              <a:t>MEMCORE</a:t>
            </a:r>
            <a:r>
              <a:rPr lang="zh-CN" altLang="en-US" dirty="0"/>
              <a:t>作为存储核心；</a:t>
            </a:r>
            <a:r>
              <a:rPr lang="en-US" altLang="zh-CN" dirty="0"/>
              <a:t>SMEM</a:t>
            </a:r>
            <a:r>
              <a:rPr lang="zh-CN" altLang="en-US" dirty="0"/>
              <a:t>（可能是某种特定的存储单元</a:t>
            </a:r>
            <a:r>
              <a:rPr lang="en-US" altLang="zh-CN" dirty="0"/>
              <a:t> </a:t>
            </a:r>
            <a:r>
              <a:rPr lang="zh-CN" altLang="en-US" dirty="0"/>
              <a:t>）；</a:t>
            </a:r>
            <a:r>
              <a:rPr lang="en-US" altLang="zh-CN" dirty="0"/>
              <a:t>GDMA</a:t>
            </a:r>
            <a:r>
              <a:rPr lang="zh-CN" altLang="en-US" dirty="0"/>
              <a:t>和</a:t>
            </a:r>
            <a:r>
              <a:rPr lang="en-US" altLang="zh-CN" dirty="0"/>
              <a:t>CDMA</a:t>
            </a:r>
            <a:r>
              <a:rPr lang="zh-CN" altLang="en-US" dirty="0"/>
              <a:t>（直接内存访问模块</a:t>
            </a:r>
            <a:r>
              <a:rPr lang="en-US" altLang="zh-CN" dirty="0"/>
              <a:t> </a:t>
            </a:r>
            <a:r>
              <a:rPr lang="zh-CN" altLang="en-US" dirty="0"/>
              <a:t>）分别连接到</a:t>
            </a:r>
            <a:r>
              <a:rPr lang="en-US" altLang="zh-CN" dirty="0"/>
              <a:t>DRAM</a:t>
            </a:r>
            <a:r>
              <a:rPr lang="zh-CN" altLang="en-US" dirty="0"/>
              <a:t>和</a:t>
            </a:r>
            <a:r>
              <a:rPr lang="en-US" altLang="zh-CN" dirty="0"/>
              <a:t>DLP - C</a:t>
            </a:r>
            <a:r>
              <a:rPr lang="zh-CN" altLang="en-US" dirty="0"/>
              <a:t>，实现数据的快速传输与访问</a:t>
            </a:r>
            <a:r>
              <a:rPr lang="en-US" altLang="zh-CN" dirty="0"/>
              <a:t> </a:t>
            </a:r>
            <a:r>
              <a:rPr lang="zh-CN" altLang="en-US" dirty="0"/>
              <a:t>。</a:t>
            </a:r>
            <a:r>
              <a:rPr lang="en-US" altLang="zh-CN" dirty="0"/>
              <a:t> </a:t>
            </a:r>
            <a:r>
              <a:rPr lang="zh-CN" altLang="en-US" dirty="0"/>
              <a:t>整体呈现了</a:t>
            </a:r>
            <a:r>
              <a:rPr lang="en-US" altLang="zh-CN" dirty="0"/>
              <a:t>DLP - C</a:t>
            </a:r>
            <a:r>
              <a:rPr lang="zh-CN" altLang="en-US" dirty="0"/>
              <a:t>架构的组成模块及其数据通信关系。</a:t>
            </a:r>
            <a:r>
              <a:rPr lang="en-US" altLang="zh-CN" dirty="0"/>
              <a:t> </a:t>
            </a:r>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a:t>
            </a:r>
            <a:r>
              <a:rPr lang="en-US" altLang="zh-CN" dirty="0"/>
              <a:t>PPT</a:t>
            </a:r>
            <a:r>
              <a:rPr lang="zh-CN" altLang="en-US" dirty="0"/>
              <a:t>介绍了</a:t>
            </a:r>
            <a:r>
              <a:rPr lang="en-US" altLang="zh-CN" dirty="0"/>
              <a:t>“5.1</a:t>
            </a:r>
            <a:r>
              <a:rPr lang="zh-CN" altLang="en-US" dirty="0"/>
              <a:t>时域与空域架构</a:t>
            </a:r>
            <a:r>
              <a:rPr lang="en-US" altLang="zh-CN" dirty="0"/>
              <a:t>”</a:t>
            </a:r>
            <a:r>
              <a:rPr lang="zh-CN" altLang="en-US" dirty="0"/>
              <a:t>中的</a:t>
            </a:r>
            <a:r>
              <a:rPr lang="en-US" altLang="zh-CN" dirty="0"/>
              <a:t>MEMCORE</a:t>
            </a:r>
            <a:r>
              <a:rPr lang="zh-CN" altLang="en-US" dirty="0"/>
              <a:t>架构。</a:t>
            </a:r>
            <a:endParaRPr lang="zh-CN" altLang="en-US" dirty="0"/>
          </a:p>
          <a:p>
            <a:endParaRPr lang="en-US" altLang="zh-CN" dirty="0"/>
          </a:p>
          <a:p>
            <a:r>
              <a:rPr lang="en-US" altLang="zh-CN" dirty="0"/>
              <a:t>### </a:t>
            </a:r>
            <a:r>
              <a:rPr lang="zh-CN" altLang="en-US" dirty="0"/>
              <a:t>架构组成部分</a:t>
            </a:r>
            <a:endParaRPr lang="zh-CN" altLang="en-US" dirty="0"/>
          </a:p>
          <a:p>
            <a:r>
              <a:rPr lang="en-US" altLang="zh-CN" dirty="0"/>
              <a:t>- **</a:t>
            </a:r>
            <a:r>
              <a:rPr lang="zh-CN" altLang="en-US" dirty="0"/>
              <a:t>共享存储模块</a:t>
            </a:r>
            <a:r>
              <a:rPr lang="en-US" altLang="zh-CN" dirty="0"/>
              <a:t>SMEM</a:t>
            </a:r>
            <a:r>
              <a:rPr lang="zh-CN" altLang="en-US" dirty="0"/>
              <a:t>（</a:t>
            </a:r>
            <a:r>
              <a:rPr lang="en-US" altLang="zh-CN" dirty="0"/>
              <a:t>Shared Memory</a:t>
            </a:r>
            <a:r>
              <a:rPr lang="zh-CN" altLang="en-US" dirty="0"/>
              <a:t>）</a:t>
            </a:r>
            <a:r>
              <a:rPr lang="en-US" altLang="zh-CN" dirty="0"/>
              <a:t>**</a:t>
            </a:r>
            <a:r>
              <a:rPr lang="zh-CN" altLang="en-US" dirty="0"/>
              <a:t>：用于在多个</a:t>
            </a:r>
            <a:r>
              <a:rPr lang="en-US" altLang="zh-CN" dirty="0"/>
              <a:t>DLP - S</a:t>
            </a:r>
            <a:r>
              <a:rPr lang="zh-CN" altLang="en-US" dirty="0"/>
              <a:t>之间共享数据，方便数据交互与协同处理</a:t>
            </a:r>
            <a:r>
              <a:rPr lang="en-US" altLang="zh-CN" dirty="0"/>
              <a:t> </a:t>
            </a:r>
            <a:r>
              <a:rPr lang="zh-CN" altLang="en-US" dirty="0"/>
              <a:t>。</a:t>
            </a:r>
            <a:endParaRPr lang="zh-CN" altLang="en-US" dirty="0"/>
          </a:p>
          <a:p>
            <a:r>
              <a:rPr lang="en-US" altLang="zh-CN" dirty="0"/>
              <a:t>- **</a:t>
            </a:r>
            <a:r>
              <a:rPr lang="zh-CN" altLang="en-US" dirty="0"/>
              <a:t>广播总线（</a:t>
            </a:r>
            <a:r>
              <a:rPr lang="en-US" altLang="zh-CN" dirty="0"/>
              <a:t>Broadcast Bus</a:t>
            </a:r>
            <a:r>
              <a:rPr lang="zh-CN" altLang="en-US" dirty="0"/>
              <a:t>）</a:t>
            </a:r>
            <a:r>
              <a:rPr lang="en-US" altLang="zh-CN" dirty="0"/>
              <a:t>**</a:t>
            </a:r>
            <a:r>
              <a:rPr lang="zh-CN" altLang="en-US" dirty="0"/>
              <a:t>：可将数据同时传输到多个目标设备，实现一对多的数据广播功能，提高数据分发效率</a:t>
            </a:r>
            <a:r>
              <a:rPr lang="en-US" altLang="zh-CN" dirty="0"/>
              <a:t> </a:t>
            </a:r>
            <a:r>
              <a:rPr lang="zh-CN" altLang="en-US" dirty="0"/>
              <a:t>。</a:t>
            </a:r>
            <a:endParaRPr lang="zh-CN" altLang="en-US" dirty="0"/>
          </a:p>
          <a:p>
            <a:r>
              <a:rPr lang="en-US" altLang="zh-CN" dirty="0"/>
              <a:t>- **Cluster</a:t>
            </a:r>
            <a:r>
              <a:rPr lang="zh-CN" altLang="en-US" dirty="0"/>
              <a:t>直接内存访问</a:t>
            </a:r>
            <a:r>
              <a:rPr lang="en-US" altLang="zh-CN" dirty="0"/>
              <a:t>CDMA</a:t>
            </a:r>
            <a:r>
              <a:rPr lang="zh-CN" altLang="en-US" dirty="0"/>
              <a:t>（</a:t>
            </a:r>
            <a:r>
              <a:rPr lang="en-US" altLang="zh-CN" dirty="0"/>
              <a:t>Cluster Direct Memory Access</a:t>
            </a:r>
            <a:r>
              <a:rPr lang="zh-CN" altLang="en-US" dirty="0"/>
              <a:t>）</a:t>
            </a:r>
            <a:r>
              <a:rPr lang="en-US" altLang="zh-CN" dirty="0"/>
              <a:t>**</a:t>
            </a:r>
            <a:r>
              <a:rPr lang="zh-CN" altLang="en-US" dirty="0"/>
              <a:t>：用于在</a:t>
            </a:r>
            <a:r>
              <a:rPr lang="en-US" altLang="zh-CN" dirty="0"/>
              <a:t>DLP - C</a:t>
            </a:r>
            <a:r>
              <a:rPr lang="zh-CN" altLang="en-US" dirty="0"/>
              <a:t>簇内实现直接内存访问，能够高效地在簇内存储模块与其他组件间传输数据</a:t>
            </a:r>
            <a:r>
              <a:rPr lang="en-US" altLang="zh-CN" dirty="0"/>
              <a:t> </a:t>
            </a:r>
            <a:r>
              <a:rPr lang="zh-CN" altLang="en-US" dirty="0"/>
              <a:t>。</a:t>
            </a:r>
            <a:endParaRPr lang="zh-CN" altLang="en-US" dirty="0"/>
          </a:p>
          <a:p>
            <a:r>
              <a:rPr lang="en-US" altLang="zh-CN" dirty="0"/>
              <a:t>- **</a:t>
            </a:r>
            <a:r>
              <a:rPr lang="zh-CN" altLang="en-US" dirty="0"/>
              <a:t>全局直接内存访问</a:t>
            </a:r>
            <a:r>
              <a:rPr lang="en-US" altLang="zh-CN" dirty="0"/>
              <a:t>GDMA</a:t>
            </a:r>
            <a:r>
              <a:rPr lang="zh-CN" altLang="en-US" dirty="0"/>
              <a:t>（</a:t>
            </a:r>
            <a:r>
              <a:rPr lang="en-US" altLang="zh-CN" dirty="0"/>
              <a:t>Global Direct Memory Access</a:t>
            </a:r>
            <a:r>
              <a:rPr lang="zh-CN" altLang="en-US" dirty="0"/>
              <a:t>）</a:t>
            </a:r>
            <a:r>
              <a:rPr lang="en-US" altLang="zh-CN" dirty="0"/>
              <a:t>**</a:t>
            </a:r>
            <a:r>
              <a:rPr lang="zh-CN" altLang="en-US" dirty="0"/>
              <a:t>：支持在更广泛的范围内，如与片外</a:t>
            </a:r>
            <a:r>
              <a:rPr lang="en-US" altLang="zh-CN" dirty="0"/>
              <a:t>DRAM</a:t>
            </a:r>
            <a:r>
              <a:rPr lang="zh-CN" altLang="en-US" dirty="0"/>
              <a:t>等进行直接内存访问，实现全局数据的快速传输</a:t>
            </a:r>
            <a:r>
              <a:rPr lang="en-US" altLang="zh-CN" dirty="0"/>
              <a:t> </a:t>
            </a:r>
            <a:r>
              <a:rPr lang="zh-CN" altLang="en-US" dirty="0"/>
              <a:t>。</a:t>
            </a:r>
            <a:endParaRPr lang="zh-CN" altLang="en-US" dirty="0"/>
          </a:p>
          <a:p>
            <a:endParaRPr lang="en-US" altLang="zh-CN" dirty="0"/>
          </a:p>
          <a:p>
            <a:r>
              <a:rPr lang="en-US" altLang="zh-CN" dirty="0"/>
              <a:t>### </a:t>
            </a:r>
            <a:r>
              <a:rPr lang="zh-CN" altLang="en-US" dirty="0"/>
              <a:t>架构图说明</a:t>
            </a:r>
            <a:endParaRPr lang="zh-CN" altLang="en-US" dirty="0"/>
          </a:p>
          <a:p>
            <a:r>
              <a:rPr lang="zh-CN" altLang="en-US" dirty="0"/>
              <a:t>右侧架构图展示了</a:t>
            </a:r>
            <a:r>
              <a:rPr lang="en-US" altLang="zh-CN" dirty="0"/>
              <a:t>MEMCORE</a:t>
            </a:r>
            <a:r>
              <a:rPr lang="zh-CN" altLang="en-US" dirty="0"/>
              <a:t>架构的内部连接关系。四个</a:t>
            </a:r>
            <a:r>
              <a:rPr lang="en-US" altLang="zh-CN" dirty="0"/>
              <a:t>DLP - S</a:t>
            </a:r>
            <a:r>
              <a:rPr lang="zh-CN" altLang="en-US" dirty="0"/>
              <a:t>通过红色的广播总线与</a:t>
            </a:r>
            <a:r>
              <a:rPr lang="en-US" altLang="zh-CN" dirty="0"/>
              <a:t>MEMCORE</a:t>
            </a:r>
            <a:r>
              <a:rPr lang="zh-CN" altLang="en-US" dirty="0"/>
              <a:t>相连</a:t>
            </a:r>
            <a:r>
              <a:rPr lang="en-US" altLang="zh-CN" dirty="0"/>
              <a:t> </a:t>
            </a:r>
            <a:r>
              <a:rPr lang="zh-CN" altLang="en-US" dirty="0"/>
              <a:t>。</a:t>
            </a:r>
            <a:r>
              <a:rPr lang="en-US" altLang="zh-CN" dirty="0"/>
              <a:t>MEMCORE</a:t>
            </a:r>
            <a:r>
              <a:rPr lang="zh-CN" altLang="en-US" dirty="0"/>
              <a:t>内的</a:t>
            </a:r>
            <a:r>
              <a:rPr lang="en-US" altLang="zh-CN" dirty="0"/>
              <a:t>SMEM</a:t>
            </a:r>
            <a:r>
              <a:rPr lang="zh-CN" altLang="en-US" dirty="0"/>
              <a:t>分别通过蓝色的</a:t>
            </a:r>
            <a:r>
              <a:rPr lang="en-US" altLang="zh-CN" dirty="0"/>
              <a:t>GDMA</a:t>
            </a:r>
            <a:r>
              <a:rPr lang="zh-CN" altLang="en-US" dirty="0"/>
              <a:t>和绿色的</a:t>
            </a:r>
            <a:r>
              <a:rPr lang="en-US" altLang="zh-CN" dirty="0"/>
              <a:t>CDMA</a:t>
            </a:r>
            <a:r>
              <a:rPr lang="zh-CN" altLang="en-US" dirty="0"/>
              <a:t>与外部的</a:t>
            </a:r>
            <a:r>
              <a:rPr lang="en-US" altLang="zh-CN" dirty="0"/>
              <a:t>DRAM</a:t>
            </a:r>
            <a:r>
              <a:rPr lang="zh-CN" altLang="en-US" dirty="0"/>
              <a:t>和</a:t>
            </a:r>
            <a:r>
              <a:rPr lang="en-US" altLang="zh-CN" dirty="0"/>
              <a:t>DLP - C</a:t>
            </a:r>
            <a:r>
              <a:rPr lang="zh-CN" altLang="en-US" dirty="0"/>
              <a:t>相连</a:t>
            </a:r>
            <a:r>
              <a:rPr lang="en-US" altLang="zh-CN" dirty="0"/>
              <a:t> </a:t>
            </a:r>
            <a:r>
              <a:rPr lang="zh-CN" altLang="en-US" dirty="0"/>
              <a:t>，直观呈现了不同组件间的数据传输路径和通信方式，体现了该架构在数据存储与传输方面的设计思路。</a:t>
            </a:r>
            <a:r>
              <a:rPr lang="en-US" altLang="zh-CN" dirty="0"/>
              <a:t> </a:t>
            </a:r>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kern="0" dirty="0">
                <a:solidFill>
                  <a:srgbClr val="002060"/>
                </a:solidFill>
                <a:latin typeface="微软雅黑" panose="020B0503020204020204" pitchFamily="34" charset="-122"/>
                <a:ea typeface="微软雅黑" panose="020B0503020204020204" pitchFamily="34" charset="-122"/>
                <a:sym typeface="+mn-ea"/>
              </a:rPr>
              <a:t>这张幻灯片介绍了智能芯片中常用的高度并行计算架构：时域（</a:t>
            </a:r>
            <a:r>
              <a:rPr lang="en-US" altLang="zh-CN" kern="0" dirty="0">
                <a:solidFill>
                  <a:srgbClr val="002060"/>
                </a:solidFill>
                <a:latin typeface="微软雅黑" panose="020B0503020204020204" pitchFamily="34" charset="-122"/>
                <a:ea typeface="微软雅黑" panose="020B0503020204020204" pitchFamily="34" charset="-122"/>
                <a:sym typeface="+mn-ea"/>
              </a:rPr>
              <a:t>Temporal</a:t>
            </a:r>
            <a:r>
              <a:rPr lang="zh-CN" altLang="en-US" kern="0" dirty="0">
                <a:solidFill>
                  <a:srgbClr val="002060"/>
                </a:solidFill>
                <a:latin typeface="微软雅黑" panose="020B0503020204020204" pitchFamily="34" charset="-122"/>
                <a:ea typeface="微软雅黑" panose="020B0503020204020204" pitchFamily="34" charset="-122"/>
                <a:sym typeface="+mn-ea"/>
              </a:rPr>
              <a:t>）和空域（</a:t>
            </a:r>
            <a:r>
              <a:rPr lang="en-US" altLang="zh-CN" kern="0" dirty="0">
                <a:solidFill>
                  <a:srgbClr val="002060"/>
                </a:solidFill>
                <a:latin typeface="微软雅黑" panose="020B0503020204020204" pitchFamily="34" charset="-122"/>
                <a:ea typeface="微软雅黑" panose="020B0503020204020204" pitchFamily="34" charset="-122"/>
                <a:sym typeface="+mn-ea"/>
              </a:rPr>
              <a:t>Spatial</a:t>
            </a:r>
            <a:r>
              <a:rPr lang="zh-CN" altLang="en-US" kern="0" dirty="0">
                <a:solidFill>
                  <a:srgbClr val="002060"/>
                </a:solidFill>
                <a:latin typeface="微软雅黑" panose="020B0503020204020204" pitchFamily="34" charset="-122"/>
                <a:ea typeface="微软雅黑" panose="020B0503020204020204" pitchFamily="34" charset="-122"/>
                <a:sym typeface="+mn-ea"/>
              </a:rPr>
              <a:t>）架构</a:t>
            </a:r>
            <a:r>
              <a:rPr lang="en-US" altLang="zh-CN" kern="0" dirty="0">
                <a:solidFill>
                  <a:srgbClr val="002060"/>
                </a:solidFill>
                <a:latin typeface="微软雅黑" panose="020B0503020204020204" pitchFamily="34" charset="-122"/>
                <a:ea typeface="微软雅黑" panose="020B0503020204020204" pitchFamily="34" charset="-122"/>
                <a:sym typeface="+mn-ea"/>
              </a:rPr>
              <a:t> </a:t>
            </a:r>
            <a:r>
              <a:rPr lang="zh-CN" altLang="en-US" kern="0" dirty="0">
                <a:solidFill>
                  <a:srgbClr val="002060"/>
                </a:solidFill>
                <a:latin typeface="微软雅黑" panose="020B0503020204020204" pitchFamily="34" charset="-122"/>
                <a:ea typeface="微软雅黑" panose="020B0503020204020204" pitchFamily="34" charset="-122"/>
                <a:sym typeface="+mn-ea"/>
              </a:rPr>
              <a:t>。</a:t>
            </a:r>
            <a:endParaRPr lang="zh-CN" altLang="en-US" kern="0" dirty="0">
              <a:solidFill>
                <a:srgbClr val="002060"/>
              </a:solidFill>
              <a:latin typeface="微软雅黑" panose="020B0503020204020204" pitchFamily="34" charset="-122"/>
              <a:ea typeface="微软雅黑" panose="020B0503020204020204" pitchFamily="34" charset="-122"/>
            </a:endParaRPr>
          </a:p>
          <a:p>
            <a:r>
              <a:rPr lang="en-US" altLang="zh-CN" kern="0" dirty="0">
                <a:solidFill>
                  <a:srgbClr val="002060"/>
                </a:solidFill>
                <a:latin typeface="微软雅黑" panose="020B0503020204020204" pitchFamily="34" charset="-122"/>
                <a:ea typeface="微软雅黑" panose="020B0503020204020204" pitchFamily="34" charset="-122"/>
                <a:sym typeface="+mn-ea"/>
              </a:rPr>
              <a:t>### </a:t>
            </a:r>
            <a:r>
              <a:rPr lang="zh-CN" altLang="en-US" kern="0" dirty="0">
                <a:solidFill>
                  <a:srgbClr val="002060"/>
                </a:solidFill>
                <a:latin typeface="微软雅黑" panose="020B0503020204020204" pitchFamily="34" charset="-122"/>
                <a:ea typeface="微软雅黑" panose="020B0503020204020204" pitchFamily="34" charset="-122"/>
                <a:sym typeface="+mn-ea"/>
              </a:rPr>
              <a:t>时域架构（</a:t>
            </a:r>
            <a:r>
              <a:rPr lang="en-US" altLang="zh-CN" kern="0" dirty="0">
                <a:solidFill>
                  <a:srgbClr val="002060"/>
                </a:solidFill>
                <a:latin typeface="微软雅黑" panose="020B0503020204020204" pitchFamily="34" charset="-122"/>
                <a:ea typeface="微软雅黑" panose="020B0503020204020204" pitchFamily="34" charset="-122"/>
                <a:sym typeface="+mn-ea"/>
              </a:rPr>
              <a:t>Temporal Architecture</a:t>
            </a:r>
            <a:r>
              <a:rPr lang="zh-CN" altLang="en-US" kern="0" dirty="0">
                <a:solidFill>
                  <a:srgbClr val="002060"/>
                </a:solidFill>
                <a:latin typeface="微软雅黑" panose="020B0503020204020204" pitchFamily="34" charset="-122"/>
                <a:ea typeface="微软雅黑" panose="020B0503020204020204" pitchFamily="34" charset="-122"/>
                <a:sym typeface="+mn-ea"/>
              </a:rPr>
              <a:t>，</a:t>
            </a:r>
            <a:r>
              <a:rPr lang="en-US" altLang="zh-CN" kern="0" dirty="0">
                <a:solidFill>
                  <a:srgbClr val="002060"/>
                </a:solidFill>
                <a:latin typeface="微软雅黑" panose="020B0503020204020204" pitchFamily="34" charset="-122"/>
                <a:ea typeface="微软雅黑" panose="020B0503020204020204" pitchFamily="34" charset="-122"/>
                <a:sym typeface="+mn-ea"/>
              </a:rPr>
              <a:t>SIMD/SIMT</a:t>
            </a:r>
            <a:r>
              <a:rPr lang="zh-CN" altLang="en-US" kern="0" dirty="0">
                <a:solidFill>
                  <a:srgbClr val="002060"/>
                </a:solidFill>
                <a:latin typeface="微软雅黑" panose="020B0503020204020204" pitchFamily="34" charset="-122"/>
                <a:ea typeface="微软雅黑" panose="020B0503020204020204" pitchFamily="34" charset="-122"/>
                <a:sym typeface="+mn-ea"/>
              </a:rPr>
              <a:t>）</a:t>
            </a:r>
            <a:endParaRPr lang="zh-CN" altLang="en-US" kern="0" dirty="0">
              <a:solidFill>
                <a:srgbClr val="002060"/>
              </a:solidFill>
              <a:latin typeface="微软雅黑" panose="020B0503020204020204" pitchFamily="34" charset="-122"/>
              <a:ea typeface="微软雅黑" panose="020B0503020204020204" pitchFamily="34" charset="-122"/>
            </a:endParaRPr>
          </a:p>
          <a:p>
            <a:r>
              <a:rPr lang="en-US" altLang="zh-CN" kern="0" dirty="0">
                <a:solidFill>
                  <a:srgbClr val="002060"/>
                </a:solidFill>
                <a:latin typeface="微软雅黑" panose="020B0503020204020204" pitchFamily="34" charset="-122"/>
                <a:ea typeface="微软雅黑" panose="020B0503020204020204" pitchFamily="34" charset="-122"/>
                <a:sym typeface="+mn-ea"/>
              </a:rPr>
              <a:t>- **</a:t>
            </a:r>
            <a:r>
              <a:rPr lang="zh-CN" altLang="en-US" kern="0" dirty="0">
                <a:solidFill>
                  <a:srgbClr val="002060"/>
                </a:solidFill>
                <a:latin typeface="微软雅黑" panose="020B0503020204020204" pitchFamily="34" charset="-122"/>
                <a:ea typeface="微软雅黑" panose="020B0503020204020204" pitchFamily="34" charset="-122"/>
                <a:sym typeface="+mn-ea"/>
              </a:rPr>
              <a:t>原理</a:t>
            </a:r>
            <a:r>
              <a:rPr lang="en-US" altLang="zh-CN" kern="0" dirty="0">
                <a:solidFill>
                  <a:srgbClr val="002060"/>
                </a:solidFill>
                <a:latin typeface="微软雅黑" panose="020B0503020204020204" pitchFamily="34" charset="-122"/>
                <a:ea typeface="微软雅黑" panose="020B0503020204020204" pitchFamily="34" charset="-122"/>
                <a:sym typeface="+mn-ea"/>
              </a:rPr>
              <a:t>**</a:t>
            </a:r>
            <a:r>
              <a:rPr lang="zh-CN" altLang="en-US" kern="0" dirty="0">
                <a:solidFill>
                  <a:srgbClr val="002060"/>
                </a:solidFill>
                <a:latin typeface="微软雅黑" panose="020B0503020204020204" pitchFamily="34" charset="-122"/>
                <a:ea typeface="微软雅黑" panose="020B0503020204020204" pitchFamily="34" charset="-122"/>
                <a:sym typeface="+mn-ea"/>
              </a:rPr>
              <a:t>：单指令多数据（</a:t>
            </a:r>
            <a:r>
              <a:rPr lang="en-US" altLang="zh-CN" kern="0" dirty="0">
                <a:solidFill>
                  <a:srgbClr val="002060"/>
                </a:solidFill>
                <a:latin typeface="微软雅黑" panose="020B0503020204020204" pitchFamily="34" charset="-122"/>
                <a:ea typeface="微软雅黑" panose="020B0503020204020204" pitchFamily="34" charset="-122"/>
                <a:sym typeface="+mn-ea"/>
              </a:rPr>
              <a:t>SIMD</a:t>
            </a:r>
            <a:r>
              <a:rPr lang="zh-CN" altLang="en-US" kern="0" dirty="0">
                <a:solidFill>
                  <a:srgbClr val="002060"/>
                </a:solidFill>
                <a:latin typeface="微软雅黑" panose="020B0503020204020204" pitchFamily="34" charset="-122"/>
                <a:ea typeface="微软雅黑" panose="020B0503020204020204" pitchFamily="34" charset="-122"/>
                <a:sym typeface="+mn-ea"/>
              </a:rPr>
              <a:t>，</a:t>
            </a:r>
            <a:r>
              <a:rPr lang="en-US" altLang="zh-CN" kern="0" dirty="0">
                <a:solidFill>
                  <a:srgbClr val="002060"/>
                </a:solidFill>
                <a:latin typeface="微软雅黑" panose="020B0503020204020204" pitchFamily="34" charset="-122"/>
                <a:ea typeface="微软雅黑" panose="020B0503020204020204" pitchFamily="34" charset="-122"/>
                <a:sym typeface="+mn-ea"/>
              </a:rPr>
              <a:t>Single Instruction Multiple Data</a:t>
            </a:r>
            <a:r>
              <a:rPr lang="zh-CN" altLang="en-US" kern="0" dirty="0">
                <a:solidFill>
                  <a:srgbClr val="002060"/>
                </a:solidFill>
                <a:latin typeface="微软雅黑" panose="020B0503020204020204" pitchFamily="34" charset="-122"/>
                <a:ea typeface="微软雅黑" panose="020B0503020204020204" pitchFamily="34" charset="-122"/>
                <a:sym typeface="+mn-ea"/>
              </a:rPr>
              <a:t>）或单指令多线程（</a:t>
            </a:r>
            <a:r>
              <a:rPr lang="en-US" altLang="zh-CN" kern="0" dirty="0">
                <a:solidFill>
                  <a:srgbClr val="002060"/>
                </a:solidFill>
                <a:latin typeface="微软雅黑" panose="020B0503020204020204" pitchFamily="34" charset="-122"/>
                <a:ea typeface="微软雅黑" panose="020B0503020204020204" pitchFamily="34" charset="-122"/>
                <a:sym typeface="+mn-ea"/>
              </a:rPr>
              <a:t>SIMT</a:t>
            </a:r>
            <a:r>
              <a:rPr lang="zh-CN" altLang="en-US" kern="0" dirty="0">
                <a:solidFill>
                  <a:srgbClr val="002060"/>
                </a:solidFill>
                <a:latin typeface="微软雅黑" panose="020B0503020204020204" pitchFamily="34" charset="-122"/>
                <a:ea typeface="微软雅黑" panose="020B0503020204020204" pitchFamily="34" charset="-122"/>
                <a:sym typeface="+mn-ea"/>
              </a:rPr>
              <a:t>，</a:t>
            </a:r>
            <a:r>
              <a:rPr lang="en-US" altLang="zh-CN" kern="0" dirty="0">
                <a:solidFill>
                  <a:srgbClr val="002060"/>
                </a:solidFill>
                <a:latin typeface="微软雅黑" panose="020B0503020204020204" pitchFamily="34" charset="-122"/>
                <a:ea typeface="微软雅黑" panose="020B0503020204020204" pitchFamily="34" charset="-122"/>
                <a:sym typeface="+mn-ea"/>
              </a:rPr>
              <a:t>Single Instruction Multiple Threads</a:t>
            </a:r>
            <a:r>
              <a:rPr lang="zh-CN" altLang="en-US" kern="0" dirty="0">
                <a:solidFill>
                  <a:srgbClr val="002060"/>
                </a:solidFill>
                <a:latin typeface="微软雅黑" panose="020B0503020204020204" pitchFamily="34" charset="-122"/>
                <a:ea typeface="微软雅黑" panose="020B0503020204020204" pitchFamily="34" charset="-122"/>
                <a:sym typeface="+mn-ea"/>
              </a:rPr>
              <a:t>）模式。在这种架构中，控制单元（</a:t>
            </a:r>
            <a:r>
              <a:rPr lang="en-US" altLang="zh-CN" kern="0" dirty="0">
                <a:solidFill>
                  <a:srgbClr val="002060"/>
                </a:solidFill>
                <a:latin typeface="微软雅黑" panose="020B0503020204020204" pitchFamily="34" charset="-122"/>
                <a:ea typeface="微软雅黑" panose="020B0503020204020204" pitchFamily="34" charset="-122"/>
                <a:sym typeface="+mn-ea"/>
              </a:rPr>
              <a:t>Control</a:t>
            </a:r>
            <a:r>
              <a:rPr lang="zh-CN" altLang="en-US" kern="0" dirty="0">
                <a:solidFill>
                  <a:srgbClr val="002060"/>
                </a:solidFill>
                <a:latin typeface="微软雅黑" panose="020B0503020204020204" pitchFamily="34" charset="-122"/>
                <a:ea typeface="微软雅黑" panose="020B0503020204020204" pitchFamily="34" charset="-122"/>
                <a:sym typeface="+mn-ea"/>
              </a:rPr>
              <a:t>）统一发出指令</a:t>
            </a:r>
            <a:r>
              <a:rPr lang="en-US" altLang="zh-CN" kern="0" dirty="0">
                <a:solidFill>
                  <a:srgbClr val="002060"/>
                </a:solidFill>
                <a:latin typeface="微软雅黑" panose="020B0503020204020204" pitchFamily="34" charset="-122"/>
                <a:ea typeface="微软雅黑" panose="020B0503020204020204" pitchFamily="34" charset="-122"/>
                <a:sym typeface="+mn-ea"/>
              </a:rPr>
              <a:t> </a:t>
            </a:r>
            <a:r>
              <a:rPr lang="zh-CN" altLang="en-US" kern="0" dirty="0">
                <a:solidFill>
                  <a:srgbClr val="002060"/>
                </a:solidFill>
                <a:latin typeface="微软雅黑" panose="020B0503020204020204" pitchFamily="34" charset="-122"/>
                <a:ea typeface="微软雅黑" panose="020B0503020204020204" pitchFamily="34" charset="-122"/>
                <a:sym typeface="+mn-ea"/>
              </a:rPr>
              <a:t>，多个算术逻辑单元（</a:t>
            </a:r>
            <a:r>
              <a:rPr lang="en-US" altLang="zh-CN" kern="0" dirty="0">
                <a:solidFill>
                  <a:srgbClr val="002060"/>
                </a:solidFill>
                <a:latin typeface="微软雅黑" panose="020B0503020204020204" pitchFamily="34" charset="-122"/>
                <a:ea typeface="微软雅黑" panose="020B0503020204020204" pitchFamily="34" charset="-122"/>
                <a:sym typeface="+mn-ea"/>
              </a:rPr>
              <a:t>ALU</a:t>
            </a:r>
            <a:r>
              <a:rPr lang="zh-CN" altLang="en-US" kern="0" dirty="0">
                <a:solidFill>
                  <a:srgbClr val="002060"/>
                </a:solidFill>
                <a:latin typeface="微软雅黑" panose="020B0503020204020204" pitchFamily="34" charset="-122"/>
                <a:ea typeface="微软雅黑" panose="020B0503020204020204" pitchFamily="34" charset="-122"/>
                <a:sym typeface="+mn-ea"/>
              </a:rPr>
              <a:t>，</a:t>
            </a:r>
            <a:r>
              <a:rPr lang="en-US" altLang="zh-CN" kern="0" dirty="0">
                <a:solidFill>
                  <a:srgbClr val="002060"/>
                </a:solidFill>
                <a:latin typeface="微软雅黑" panose="020B0503020204020204" pitchFamily="34" charset="-122"/>
                <a:ea typeface="微软雅黑" panose="020B0503020204020204" pitchFamily="34" charset="-122"/>
                <a:sym typeface="+mn-ea"/>
              </a:rPr>
              <a:t>Arithmetic Logic Unit</a:t>
            </a:r>
            <a:r>
              <a:rPr lang="zh-CN" altLang="en-US" kern="0" dirty="0">
                <a:solidFill>
                  <a:srgbClr val="002060"/>
                </a:solidFill>
                <a:latin typeface="微软雅黑" panose="020B0503020204020204" pitchFamily="34" charset="-122"/>
                <a:ea typeface="微软雅黑" panose="020B0503020204020204" pitchFamily="34" charset="-122"/>
                <a:sym typeface="+mn-ea"/>
              </a:rPr>
              <a:t>）在不同数据上执行相同操作。数据在寄存器文件（</a:t>
            </a:r>
            <a:r>
              <a:rPr lang="en-US" altLang="zh-CN" kern="0" dirty="0">
                <a:solidFill>
                  <a:srgbClr val="002060"/>
                </a:solidFill>
                <a:latin typeface="微软雅黑" panose="020B0503020204020204" pitchFamily="34" charset="-122"/>
                <a:ea typeface="微软雅黑" panose="020B0503020204020204" pitchFamily="34" charset="-122"/>
                <a:sym typeface="+mn-ea"/>
              </a:rPr>
              <a:t>Register File</a:t>
            </a:r>
            <a:r>
              <a:rPr lang="zh-CN" altLang="en-US" kern="0" dirty="0">
                <a:solidFill>
                  <a:srgbClr val="002060"/>
                </a:solidFill>
                <a:latin typeface="微软雅黑" panose="020B0503020204020204" pitchFamily="34" charset="-122"/>
                <a:ea typeface="微软雅黑" panose="020B0503020204020204" pitchFamily="34" charset="-122"/>
                <a:sym typeface="+mn-ea"/>
              </a:rPr>
              <a:t>）和存储（</a:t>
            </a:r>
            <a:r>
              <a:rPr lang="en-US" altLang="zh-CN" kern="0" dirty="0">
                <a:solidFill>
                  <a:srgbClr val="002060"/>
                </a:solidFill>
                <a:latin typeface="微软雅黑" panose="020B0503020204020204" pitchFamily="34" charset="-122"/>
                <a:ea typeface="微软雅黑" panose="020B0503020204020204" pitchFamily="34" charset="-122"/>
                <a:sym typeface="+mn-ea"/>
              </a:rPr>
              <a:t>Memory Hierarchy</a:t>
            </a:r>
            <a:r>
              <a:rPr lang="zh-CN" altLang="en-US" kern="0" dirty="0">
                <a:solidFill>
                  <a:srgbClr val="002060"/>
                </a:solidFill>
                <a:latin typeface="微软雅黑" panose="020B0503020204020204" pitchFamily="34" charset="-122"/>
                <a:ea typeface="微软雅黑" panose="020B0503020204020204" pitchFamily="34" charset="-122"/>
                <a:sym typeface="+mn-ea"/>
              </a:rPr>
              <a:t>）之间传输。</a:t>
            </a:r>
            <a:endParaRPr lang="zh-CN" altLang="en-US" kern="0" dirty="0">
              <a:solidFill>
                <a:srgbClr val="002060"/>
              </a:solidFill>
              <a:latin typeface="微软雅黑" panose="020B0503020204020204" pitchFamily="34" charset="-122"/>
              <a:ea typeface="微软雅黑" panose="020B0503020204020204" pitchFamily="34" charset="-122"/>
            </a:endParaRPr>
          </a:p>
          <a:p>
            <a:r>
              <a:rPr lang="en-US" altLang="zh-CN" kern="0" dirty="0">
                <a:solidFill>
                  <a:srgbClr val="002060"/>
                </a:solidFill>
                <a:latin typeface="微软雅黑" panose="020B0503020204020204" pitchFamily="34" charset="-122"/>
                <a:ea typeface="微软雅黑" panose="020B0503020204020204" pitchFamily="34" charset="-122"/>
                <a:sym typeface="+mn-ea"/>
              </a:rPr>
              <a:t>- **</a:t>
            </a:r>
            <a:r>
              <a:rPr lang="zh-CN" altLang="en-US" kern="0" dirty="0">
                <a:solidFill>
                  <a:srgbClr val="002060"/>
                </a:solidFill>
                <a:latin typeface="微软雅黑" panose="020B0503020204020204" pitchFamily="34" charset="-122"/>
                <a:ea typeface="微软雅黑" panose="020B0503020204020204" pitchFamily="34" charset="-122"/>
                <a:sym typeface="+mn-ea"/>
              </a:rPr>
              <a:t>优势</a:t>
            </a:r>
            <a:r>
              <a:rPr lang="en-US" altLang="zh-CN" kern="0" dirty="0">
                <a:solidFill>
                  <a:srgbClr val="002060"/>
                </a:solidFill>
                <a:latin typeface="微软雅黑" panose="020B0503020204020204" pitchFamily="34" charset="-122"/>
                <a:ea typeface="微软雅黑" panose="020B0503020204020204" pitchFamily="34" charset="-122"/>
                <a:sym typeface="+mn-ea"/>
              </a:rPr>
              <a:t>**</a:t>
            </a:r>
            <a:r>
              <a:rPr lang="zh-CN" altLang="en-US" kern="0" dirty="0">
                <a:solidFill>
                  <a:srgbClr val="002060"/>
                </a:solidFill>
                <a:latin typeface="微软雅黑" panose="020B0503020204020204" pitchFamily="34" charset="-122"/>
                <a:ea typeface="微软雅黑" panose="020B0503020204020204" pitchFamily="34" charset="-122"/>
                <a:sym typeface="+mn-ea"/>
              </a:rPr>
              <a:t>：适合处理大规模数据的重复计算，如向量运算，能有效提高计算效率，减少指令执行次数。</a:t>
            </a:r>
            <a:r>
              <a:rPr lang="en-US" altLang="zh-CN" kern="0" dirty="0">
                <a:solidFill>
                  <a:srgbClr val="002060"/>
                </a:solidFill>
                <a:latin typeface="微软雅黑" panose="020B0503020204020204" pitchFamily="34" charset="-122"/>
                <a:ea typeface="微软雅黑" panose="020B0503020204020204" pitchFamily="34" charset="-122"/>
                <a:sym typeface="+mn-ea"/>
              </a:rPr>
              <a:t> </a:t>
            </a:r>
            <a:endParaRPr lang="en-US" altLang="zh-CN" kern="0" dirty="0">
              <a:solidFill>
                <a:srgbClr val="002060"/>
              </a:solidFill>
              <a:latin typeface="微软雅黑" panose="020B0503020204020204" pitchFamily="34" charset="-122"/>
              <a:ea typeface="微软雅黑" panose="020B0503020204020204" pitchFamily="34" charset="-122"/>
            </a:endParaRPr>
          </a:p>
          <a:p>
            <a:r>
              <a:rPr lang="en-US" altLang="zh-CN" kern="0" dirty="0">
                <a:solidFill>
                  <a:srgbClr val="002060"/>
                </a:solidFill>
                <a:latin typeface="微软雅黑" panose="020B0503020204020204" pitchFamily="34" charset="-122"/>
                <a:ea typeface="微软雅黑" panose="020B0503020204020204" pitchFamily="34" charset="-122"/>
                <a:sym typeface="+mn-ea"/>
              </a:rPr>
              <a:t>- **</a:t>
            </a:r>
            <a:r>
              <a:rPr lang="zh-CN" altLang="en-US" kern="0" dirty="0">
                <a:solidFill>
                  <a:srgbClr val="002060"/>
                </a:solidFill>
                <a:latin typeface="微软雅黑" panose="020B0503020204020204" pitchFamily="34" charset="-122"/>
                <a:ea typeface="微软雅黑" panose="020B0503020204020204" pitchFamily="34" charset="-122"/>
                <a:sym typeface="+mn-ea"/>
              </a:rPr>
              <a:t>应用场景</a:t>
            </a:r>
            <a:r>
              <a:rPr lang="en-US" altLang="zh-CN" kern="0" dirty="0">
                <a:solidFill>
                  <a:srgbClr val="002060"/>
                </a:solidFill>
                <a:latin typeface="微软雅黑" panose="020B0503020204020204" pitchFamily="34" charset="-122"/>
                <a:ea typeface="微软雅黑" panose="020B0503020204020204" pitchFamily="34" charset="-122"/>
                <a:sym typeface="+mn-ea"/>
              </a:rPr>
              <a:t>**</a:t>
            </a:r>
            <a:r>
              <a:rPr lang="zh-CN" altLang="en-US" kern="0" dirty="0">
                <a:solidFill>
                  <a:srgbClr val="002060"/>
                </a:solidFill>
                <a:latin typeface="微软雅黑" panose="020B0503020204020204" pitchFamily="34" charset="-122"/>
                <a:ea typeface="微软雅黑" panose="020B0503020204020204" pitchFamily="34" charset="-122"/>
                <a:sym typeface="+mn-ea"/>
              </a:rPr>
              <a:t>：常用于多媒体处理、科学计算等领域，可加速矩阵运算、图像滤波等任务。</a:t>
            </a:r>
            <a:endParaRPr lang="zh-CN" altLang="en-US" kern="0" dirty="0">
              <a:solidFill>
                <a:srgbClr val="002060"/>
              </a:solidFill>
              <a:latin typeface="微软雅黑" panose="020B0503020204020204" pitchFamily="34" charset="-122"/>
              <a:ea typeface="微软雅黑" panose="020B0503020204020204" pitchFamily="34" charset="-122"/>
            </a:endParaRPr>
          </a:p>
          <a:p>
            <a:endParaRPr lang="en-US" altLang="zh-CN" kern="0" dirty="0">
              <a:solidFill>
                <a:srgbClr val="002060"/>
              </a:solidFill>
              <a:latin typeface="微软雅黑" panose="020B0503020204020204" pitchFamily="34" charset="-122"/>
              <a:ea typeface="微软雅黑" panose="020B0503020204020204" pitchFamily="34" charset="-122"/>
            </a:endParaRPr>
          </a:p>
          <a:p>
            <a:r>
              <a:rPr lang="en-US" altLang="zh-CN" kern="0" dirty="0">
                <a:solidFill>
                  <a:srgbClr val="002060"/>
                </a:solidFill>
                <a:latin typeface="微软雅黑" panose="020B0503020204020204" pitchFamily="34" charset="-122"/>
                <a:ea typeface="微软雅黑" panose="020B0503020204020204" pitchFamily="34" charset="-122"/>
                <a:sym typeface="+mn-ea"/>
              </a:rPr>
              <a:t>### </a:t>
            </a:r>
            <a:r>
              <a:rPr lang="zh-CN" altLang="en-US" kern="0" dirty="0">
                <a:solidFill>
                  <a:srgbClr val="002060"/>
                </a:solidFill>
                <a:latin typeface="微软雅黑" panose="020B0503020204020204" pitchFamily="34" charset="-122"/>
                <a:ea typeface="微软雅黑" panose="020B0503020204020204" pitchFamily="34" charset="-122"/>
                <a:sym typeface="+mn-ea"/>
              </a:rPr>
              <a:t>空域架构（</a:t>
            </a:r>
            <a:r>
              <a:rPr lang="en-US" altLang="zh-CN" kern="0" dirty="0">
                <a:solidFill>
                  <a:srgbClr val="002060"/>
                </a:solidFill>
                <a:latin typeface="微软雅黑" panose="020B0503020204020204" pitchFamily="34" charset="-122"/>
                <a:ea typeface="微软雅黑" panose="020B0503020204020204" pitchFamily="34" charset="-122"/>
                <a:sym typeface="+mn-ea"/>
              </a:rPr>
              <a:t>Spatial Architecture</a:t>
            </a:r>
            <a:r>
              <a:rPr lang="zh-CN" altLang="en-US" kern="0" dirty="0">
                <a:solidFill>
                  <a:srgbClr val="002060"/>
                </a:solidFill>
                <a:latin typeface="微软雅黑" panose="020B0503020204020204" pitchFamily="34" charset="-122"/>
                <a:ea typeface="微软雅黑" panose="020B0503020204020204" pitchFamily="34" charset="-122"/>
                <a:sym typeface="+mn-ea"/>
              </a:rPr>
              <a:t>，</a:t>
            </a:r>
            <a:r>
              <a:rPr lang="en-US" altLang="zh-CN" kern="0" dirty="0">
                <a:solidFill>
                  <a:srgbClr val="002060"/>
                </a:solidFill>
                <a:latin typeface="微软雅黑" panose="020B0503020204020204" pitchFamily="34" charset="-122"/>
                <a:ea typeface="微软雅黑" panose="020B0503020204020204" pitchFamily="34" charset="-122"/>
                <a:sym typeface="+mn-ea"/>
              </a:rPr>
              <a:t>Dataflow Processing</a:t>
            </a:r>
            <a:r>
              <a:rPr lang="zh-CN" altLang="en-US" kern="0" dirty="0">
                <a:solidFill>
                  <a:srgbClr val="002060"/>
                </a:solidFill>
                <a:latin typeface="微软雅黑" panose="020B0503020204020204" pitchFamily="34" charset="-122"/>
                <a:ea typeface="微软雅黑" panose="020B0503020204020204" pitchFamily="34" charset="-122"/>
                <a:sym typeface="+mn-ea"/>
              </a:rPr>
              <a:t>）</a:t>
            </a:r>
            <a:endParaRPr lang="zh-CN" altLang="en-US" kern="0" dirty="0">
              <a:solidFill>
                <a:srgbClr val="002060"/>
              </a:solidFill>
              <a:latin typeface="微软雅黑" panose="020B0503020204020204" pitchFamily="34" charset="-122"/>
              <a:ea typeface="微软雅黑" panose="020B0503020204020204" pitchFamily="34" charset="-122"/>
            </a:endParaRPr>
          </a:p>
          <a:p>
            <a:r>
              <a:rPr lang="en-US" altLang="zh-CN" kern="0" dirty="0">
                <a:solidFill>
                  <a:srgbClr val="002060"/>
                </a:solidFill>
                <a:latin typeface="微软雅黑" panose="020B0503020204020204" pitchFamily="34" charset="-122"/>
                <a:ea typeface="微软雅黑" panose="020B0503020204020204" pitchFamily="34" charset="-122"/>
                <a:sym typeface="+mn-ea"/>
              </a:rPr>
              <a:t>- **</a:t>
            </a:r>
            <a:r>
              <a:rPr lang="zh-CN" altLang="en-US" kern="0" dirty="0">
                <a:solidFill>
                  <a:srgbClr val="002060"/>
                </a:solidFill>
                <a:latin typeface="微软雅黑" panose="020B0503020204020204" pitchFamily="34" charset="-122"/>
                <a:ea typeface="微软雅黑" panose="020B0503020204020204" pitchFamily="34" charset="-122"/>
                <a:sym typeface="+mn-ea"/>
              </a:rPr>
              <a:t>原理</a:t>
            </a:r>
            <a:r>
              <a:rPr lang="en-US" altLang="zh-CN" kern="0" dirty="0">
                <a:solidFill>
                  <a:srgbClr val="002060"/>
                </a:solidFill>
                <a:latin typeface="微软雅黑" panose="020B0503020204020204" pitchFamily="34" charset="-122"/>
                <a:ea typeface="微软雅黑" panose="020B0503020204020204" pitchFamily="34" charset="-122"/>
                <a:sym typeface="+mn-ea"/>
              </a:rPr>
              <a:t>**</a:t>
            </a:r>
            <a:r>
              <a:rPr lang="zh-CN" altLang="en-US" kern="0" dirty="0">
                <a:solidFill>
                  <a:srgbClr val="002060"/>
                </a:solidFill>
                <a:latin typeface="微软雅黑" panose="020B0503020204020204" pitchFamily="34" charset="-122"/>
                <a:ea typeface="微软雅黑" panose="020B0503020204020204" pitchFamily="34" charset="-122"/>
                <a:sym typeface="+mn-ea"/>
              </a:rPr>
              <a:t>：基于数据流处理（</a:t>
            </a:r>
            <a:r>
              <a:rPr lang="en-US" altLang="zh-CN" kern="0" dirty="0">
                <a:solidFill>
                  <a:srgbClr val="002060"/>
                </a:solidFill>
                <a:latin typeface="微软雅黑" panose="020B0503020204020204" pitchFamily="34" charset="-122"/>
                <a:ea typeface="微软雅黑" panose="020B0503020204020204" pitchFamily="34" charset="-122"/>
                <a:sym typeface="+mn-ea"/>
              </a:rPr>
              <a:t>Dataflow Processing</a:t>
            </a:r>
            <a:r>
              <a:rPr lang="zh-CN" altLang="en-US" kern="0" dirty="0">
                <a:solidFill>
                  <a:srgbClr val="002060"/>
                </a:solidFill>
                <a:latin typeface="微软雅黑" panose="020B0503020204020204" pitchFamily="34" charset="-122"/>
                <a:ea typeface="微软雅黑" panose="020B0503020204020204" pitchFamily="34" charset="-122"/>
                <a:sym typeface="+mn-ea"/>
              </a:rPr>
              <a:t>）。多个</a:t>
            </a:r>
            <a:r>
              <a:rPr lang="en-US" altLang="zh-CN" kern="0" dirty="0">
                <a:solidFill>
                  <a:srgbClr val="002060"/>
                </a:solidFill>
                <a:latin typeface="微软雅黑" panose="020B0503020204020204" pitchFamily="34" charset="-122"/>
                <a:ea typeface="微软雅黑" panose="020B0503020204020204" pitchFamily="34" charset="-122"/>
                <a:sym typeface="+mn-ea"/>
              </a:rPr>
              <a:t>ALU</a:t>
            </a:r>
            <a:r>
              <a:rPr lang="zh-CN" altLang="en-US" kern="0" dirty="0">
                <a:solidFill>
                  <a:srgbClr val="002060"/>
                </a:solidFill>
                <a:latin typeface="微软雅黑" panose="020B0503020204020204" pitchFamily="34" charset="-122"/>
                <a:ea typeface="微软雅黑" panose="020B0503020204020204" pitchFamily="34" charset="-122"/>
                <a:sym typeface="+mn-ea"/>
              </a:rPr>
              <a:t>以阵列形式组织，数据在</a:t>
            </a:r>
            <a:r>
              <a:rPr lang="en-US" altLang="zh-CN" kern="0" dirty="0">
                <a:solidFill>
                  <a:srgbClr val="002060"/>
                </a:solidFill>
                <a:latin typeface="微软雅黑" panose="020B0503020204020204" pitchFamily="34" charset="-122"/>
                <a:ea typeface="微软雅黑" panose="020B0503020204020204" pitchFamily="34" charset="-122"/>
                <a:sym typeface="+mn-ea"/>
              </a:rPr>
              <a:t>ALU</a:t>
            </a:r>
            <a:r>
              <a:rPr lang="zh-CN" altLang="en-US" kern="0" dirty="0">
                <a:solidFill>
                  <a:srgbClr val="002060"/>
                </a:solidFill>
                <a:latin typeface="微软雅黑" panose="020B0503020204020204" pitchFamily="34" charset="-122"/>
                <a:ea typeface="微软雅黑" panose="020B0503020204020204" pitchFamily="34" charset="-122"/>
                <a:sym typeface="+mn-ea"/>
              </a:rPr>
              <a:t>之间直接流动，根据数据的流向和需求进行计算，减少了数据在存储层次和</a:t>
            </a:r>
            <a:r>
              <a:rPr lang="en-US" altLang="zh-CN" kern="0" dirty="0">
                <a:solidFill>
                  <a:srgbClr val="002060"/>
                </a:solidFill>
                <a:latin typeface="微软雅黑" panose="020B0503020204020204" pitchFamily="34" charset="-122"/>
                <a:ea typeface="微软雅黑" panose="020B0503020204020204" pitchFamily="34" charset="-122"/>
                <a:sym typeface="+mn-ea"/>
              </a:rPr>
              <a:t>ALU</a:t>
            </a:r>
            <a:r>
              <a:rPr lang="zh-CN" altLang="en-US" kern="0" dirty="0">
                <a:solidFill>
                  <a:srgbClr val="002060"/>
                </a:solidFill>
                <a:latin typeface="微软雅黑" panose="020B0503020204020204" pitchFamily="34" charset="-122"/>
                <a:ea typeface="微软雅黑" panose="020B0503020204020204" pitchFamily="34" charset="-122"/>
                <a:sym typeface="+mn-ea"/>
              </a:rPr>
              <a:t>之间的频繁传输。</a:t>
            </a:r>
            <a:endParaRPr lang="zh-CN" altLang="en-US" kern="0" dirty="0">
              <a:solidFill>
                <a:srgbClr val="002060"/>
              </a:solidFill>
              <a:latin typeface="微软雅黑" panose="020B0503020204020204" pitchFamily="34" charset="-122"/>
              <a:ea typeface="微软雅黑" panose="020B0503020204020204" pitchFamily="34" charset="-122"/>
            </a:endParaRPr>
          </a:p>
          <a:p>
            <a:r>
              <a:rPr lang="en-US" altLang="zh-CN" kern="0" dirty="0">
                <a:solidFill>
                  <a:srgbClr val="002060"/>
                </a:solidFill>
                <a:latin typeface="微软雅黑" panose="020B0503020204020204" pitchFamily="34" charset="-122"/>
                <a:ea typeface="微软雅黑" panose="020B0503020204020204" pitchFamily="34" charset="-122"/>
                <a:sym typeface="+mn-ea"/>
              </a:rPr>
              <a:t>- **</a:t>
            </a:r>
            <a:r>
              <a:rPr lang="zh-CN" altLang="en-US" kern="0" dirty="0">
                <a:solidFill>
                  <a:srgbClr val="002060"/>
                </a:solidFill>
                <a:latin typeface="微软雅黑" panose="020B0503020204020204" pitchFamily="34" charset="-122"/>
                <a:ea typeface="微软雅黑" panose="020B0503020204020204" pitchFamily="34" charset="-122"/>
                <a:sym typeface="+mn-ea"/>
              </a:rPr>
              <a:t>优势</a:t>
            </a:r>
            <a:r>
              <a:rPr lang="en-US" altLang="zh-CN" kern="0" dirty="0">
                <a:solidFill>
                  <a:srgbClr val="002060"/>
                </a:solidFill>
                <a:latin typeface="微软雅黑" panose="020B0503020204020204" pitchFamily="34" charset="-122"/>
                <a:ea typeface="微软雅黑" panose="020B0503020204020204" pitchFamily="34" charset="-122"/>
                <a:sym typeface="+mn-ea"/>
              </a:rPr>
              <a:t>**</a:t>
            </a:r>
            <a:r>
              <a:rPr lang="zh-CN" altLang="en-US" kern="0" dirty="0">
                <a:solidFill>
                  <a:srgbClr val="002060"/>
                </a:solidFill>
                <a:latin typeface="微软雅黑" panose="020B0503020204020204" pitchFamily="34" charset="-122"/>
                <a:ea typeface="微软雅黑" panose="020B0503020204020204" pitchFamily="34" charset="-122"/>
                <a:sym typeface="+mn-ea"/>
              </a:rPr>
              <a:t>：对数据流的处理更加灵活高效，能够适应复杂的计算任务，减少数据传输开销，提高计算并行度。</a:t>
            </a:r>
            <a:endParaRPr lang="zh-CN" altLang="en-US" kern="0" dirty="0">
              <a:solidFill>
                <a:srgbClr val="002060"/>
              </a:solidFill>
              <a:latin typeface="微软雅黑" panose="020B0503020204020204" pitchFamily="34" charset="-122"/>
              <a:ea typeface="微软雅黑" panose="020B0503020204020204" pitchFamily="34" charset="-122"/>
            </a:endParaRPr>
          </a:p>
          <a:p>
            <a:r>
              <a:rPr lang="en-US" altLang="zh-CN" kern="0" dirty="0">
                <a:solidFill>
                  <a:srgbClr val="002060"/>
                </a:solidFill>
                <a:latin typeface="微软雅黑" panose="020B0503020204020204" pitchFamily="34" charset="-122"/>
                <a:ea typeface="微软雅黑" panose="020B0503020204020204" pitchFamily="34" charset="-122"/>
                <a:sym typeface="+mn-ea"/>
              </a:rPr>
              <a:t>- **</a:t>
            </a:r>
            <a:r>
              <a:rPr lang="zh-CN" altLang="en-US" kern="0" dirty="0">
                <a:solidFill>
                  <a:srgbClr val="002060"/>
                </a:solidFill>
                <a:latin typeface="微软雅黑" panose="020B0503020204020204" pitchFamily="34" charset="-122"/>
                <a:ea typeface="微软雅黑" panose="020B0503020204020204" pitchFamily="34" charset="-122"/>
                <a:sym typeface="+mn-ea"/>
              </a:rPr>
              <a:t>应用场景</a:t>
            </a:r>
            <a:r>
              <a:rPr lang="en-US" altLang="zh-CN" kern="0" dirty="0">
                <a:solidFill>
                  <a:srgbClr val="002060"/>
                </a:solidFill>
                <a:latin typeface="微软雅黑" panose="020B0503020204020204" pitchFamily="34" charset="-122"/>
                <a:ea typeface="微软雅黑" panose="020B0503020204020204" pitchFamily="34" charset="-122"/>
                <a:sym typeface="+mn-ea"/>
              </a:rPr>
              <a:t>**</a:t>
            </a:r>
            <a:r>
              <a:rPr lang="zh-CN" altLang="en-US" kern="0" dirty="0">
                <a:solidFill>
                  <a:srgbClr val="002060"/>
                </a:solidFill>
                <a:latin typeface="微软雅黑" panose="020B0503020204020204" pitchFamily="34" charset="-122"/>
                <a:ea typeface="微软雅黑" panose="020B0503020204020204" pitchFamily="34" charset="-122"/>
                <a:sym typeface="+mn-ea"/>
              </a:rPr>
              <a:t>：在深度学习等领域应用广泛，可高效处理神经网络中大量神经元的并行计算。</a:t>
            </a:r>
            <a:r>
              <a:rPr lang="en-US" altLang="zh-CN" kern="0" dirty="0">
                <a:solidFill>
                  <a:srgbClr val="002060"/>
                </a:solidFill>
                <a:latin typeface="微软雅黑" panose="020B0503020204020204" pitchFamily="34" charset="-122"/>
                <a:ea typeface="微软雅黑" panose="020B0503020204020204" pitchFamily="34" charset="-122"/>
                <a:sym typeface="+mn-ea"/>
              </a:rPr>
              <a:t> </a:t>
            </a:r>
            <a:endParaRPr lang="en-US" altLang="zh-CN" kern="0" dirty="0">
              <a:solidFill>
                <a:srgbClr val="002060"/>
              </a:solidFill>
              <a:latin typeface="微软雅黑" panose="020B0503020204020204" pitchFamily="34" charset="-122"/>
              <a:ea typeface="微软雅黑" panose="020B0503020204020204" pitchFamily="34" charset="-122"/>
            </a:endParaRPr>
          </a:p>
          <a:p>
            <a:endParaRPr lang="zh-CN" altLang="zh-CN" sz="1200" b="1"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a:t>
            </a:r>
            <a:r>
              <a:rPr lang="en-US" altLang="zh-CN" dirty="0"/>
              <a:t>PPT</a:t>
            </a:r>
            <a:r>
              <a:rPr lang="zh-CN" altLang="en-US" dirty="0"/>
              <a:t>介绍了</a:t>
            </a:r>
            <a:r>
              <a:rPr lang="en-US" altLang="zh-CN" dirty="0"/>
              <a:t>“5.1</a:t>
            </a:r>
            <a:r>
              <a:rPr lang="zh-CN" altLang="en-US" dirty="0"/>
              <a:t>时域与空域架构</a:t>
            </a:r>
            <a:r>
              <a:rPr lang="en-US" altLang="zh-CN" dirty="0"/>
              <a:t>”</a:t>
            </a:r>
            <a:r>
              <a:rPr lang="zh-CN" altLang="en-US" dirty="0"/>
              <a:t>中的</a:t>
            </a:r>
            <a:r>
              <a:rPr lang="en-US" altLang="zh-CN" dirty="0"/>
              <a:t>DLP - M</a:t>
            </a:r>
            <a:r>
              <a:rPr lang="zh-CN" altLang="en-US" dirty="0"/>
              <a:t>架构。</a:t>
            </a:r>
            <a:endParaRPr lang="zh-CN" altLang="en-US" dirty="0"/>
          </a:p>
          <a:p>
            <a:endParaRPr lang="en-US" altLang="zh-CN" dirty="0"/>
          </a:p>
          <a:p>
            <a:r>
              <a:rPr lang="en-US" altLang="zh-CN" dirty="0"/>
              <a:t>### </a:t>
            </a:r>
            <a:r>
              <a:rPr lang="zh-CN" altLang="en-US" dirty="0"/>
              <a:t>架构组成部分</a:t>
            </a:r>
            <a:endParaRPr lang="zh-CN" altLang="en-US" dirty="0"/>
          </a:p>
          <a:p>
            <a:r>
              <a:rPr lang="en-US" altLang="zh-CN" dirty="0"/>
              <a:t>- **</a:t>
            </a:r>
            <a:r>
              <a:rPr lang="zh-CN" altLang="en-US" dirty="0"/>
              <a:t>外部存储控制器</a:t>
            </a:r>
            <a:r>
              <a:rPr lang="en-US" altLang="zh-CN" dirty="0"/>
              <a:t>**</a:t>
            </a:r>
            <a:r>
              <a:rPr lang="zh-CN" altLang="en-US" dirty="0"/>
              <a:t>：负责管理与外部存储器（如硬盘、闪存等）的连接和数据传输，协调外部存储设备与芯片内部组件之间的数据交互</a:t>
            </a:r>
            <a:r>
              <a:rPr lang="en-US" altLang="zh-CN" dirty="0"/>
              <a:t> </a:t>
            </a:r>
            <a:r>
              <a:rPr lang="zh-CN" altLang="en-US" dirty="0"/>
              <a:t>。</a:t>
            </a:r>
            <a:endParaRPr lang="zh-CN" altLang="en-US" dirty="0"/>
          </a:p>
          <a:p>
            <a:r>
              <a:rPr lang="en-US" altLang="zh-CN" dirty="0"/>
              <a:t>- **</a:t>
            </a:r>
            <a:r>
              <a:rPr lang="zh-CN" altLang="en-US" dirty="0"/>
              <a:t>外设通信模块</a:t>
            </a:r>
            <a:r>
              <a:rPr lang="en-US" altLang="zh-CN" dirty="0"/>
              <a:t>**</a:t>
            </a:r>
            <a:r>
              <a:rPr lang="zh-CN" altLang="en-US" dirty="0"/>
              <a:t>：用于实现芯片与外部设备（如传感器、输入输出设备等）的通信，保障芯片与外部环境的数据传输与指令交互</a:t>
            </a:r>
            <a:r>
              <a:rPr lang="en-US" altLang="zh-CN" dirty="0"/>
              <a:t> </a:t>
            </a:r>
            <a:r>
              <a:rPr lang="zh-CN" altLang="en-US" dirty="0"/>
              <a:t>。</a:t>
            </a:r>
            <a:r>
              <a:rPr lang="en-US" altLang="zh-CN" dirty="0"/>
              <a:t> </a:t>
            </a:r>
            <a:endParaRPr lang="en-US" altLang="zh-CN" dirty="0"/>
          </a:p>
          <a:p>
            <a:r>
              <a:rPr lang="en-US" altLang="zh-CN" dirty="0"/>
              <a:t>- **</a:t>
            </a:r>
            <a:r>
              <a:rPr lang="zh-CN" altLang="en-US" dirty="0"/>
              <a:t>片上互联</a:t>
            </a:r>
            <a:r>
              <a:rPr lang="en-US" altLang="zh-CN" dirty="0"/>
              <a:t>NoC</a:t>
            </a:r>
            <a:r>
              <a:rPr lang="zh-CN" altLang="en-US" dirty="0"/>
              <a:t>模块（</a:t>
            </a:r>
            <a:r>
              <a:rPr lang="en-US" altLang="zh-CN" dirty="0"/>
              <a:t>Network - on - Chip</a:t>
            </a:r>
            <a:r>
              <a:rPr lang="zh-CN" altLang="en-US" dirty="0"/>
              <a:t>）</a:t>
            </a:r>
            <a:r>
              <a:rPr lang="en-US" altLang="zh-CN" dirty="0"/>
              <a:t>**</a:t>
            </a:r>
            <a:r>
              <a:rPr lang="zh-CN" altLang="en-US" dirty="0"/>
              <a:t>：是芯片内部的通信网络，负责在多个</a:t>
            </a:r>
            <a:r>
              <a:rPr lang="en-US" altLang="zh-CN" dirty="0"/>
              <a:t>DLP - C</a:t>
            </a:r>
            <a:r>
              <a:rPr lang="zh-CN" altLang="en-US" dirty="0"/>
              <a:t>等内部组件之间进行数据传输和通信协调，类似于城市交通网络在城市内的作用</a:t>
            </a:r>
            <a:r>
              <a:rPr lang="en-US" altLang="zh-CN" dirty="0"/>
              <a:t> </a:t>
            </a:r>
            <a:r>
              <a:rPr lang="zh-CN" altLang="en-US" dirty="0"/>
              <a:t>。</a:t>
            </a:r>
            <a:endParaRPr lang="zh-CN" altLang="en-US" dirty="0"/>
          </a:p>
          <a:p>
            <a:r>
              <a:rPr lang="en-US" altLang="zh-CN" dirty="0"/>
              <a:t>- **</a:t>
            </a:r>
            <a:r>
              <a:rPr lang="zh-CN" altLang="en-US" dirty="0"/>
              <a:t>同步模块</a:t>
            </a:r>
            <a:r>
              <a:rPr lang="en-US" altLang="zh-CN" dirty="0"/>
              <a:t>GBC</a:t>
            </a:r>
            <a:r>
              <a:rPr lang="zh-CN" altLang="en-US" dirty="0"/>
              <a:t>（</a:t>
            </a:r>
            <a:r>
              <a:rPr lang="en-US" altLang="zh-CN" dirty="0"/>
              <a:t>Global Barrier Controller</a:t>
            </a:r>
            <a:r>
              <a:rPr lang="zh-CN" altLang="en-US" dirty="0"/>
              <a:t>）</a:t>
            </a:r>
            <a:r>
              <a:rPr lang="en-US" altLang="zh-CN" dirty="0"/>
              <a:t>**</a:t>
            </a:r>
            <a:r>
              <a:rPr lang="zh-CN" altLang="en-US" dirty="0"/>
              <a:t>：用于在多核处理器系统中实现全局同步，确保各个处理单元在执行某些关键操作时能够协调一致，避免数据竞争和不一致问题</a:t>
            </a:r>
            <a:r>
              <a:rPr lang="en-US" altLang="zh-CN" dirty="0"/>
              <a:t> </a:t>
            </a:r>
            <a:r>
              <a:rPr lang="zh-CN" altLang="en-US" dirty="0"/>
              <a:t>。</a:t>
            </a:r>
            <a:endParaRPr lang="zh-CN" altLang="en-US" dirty="0"/>
          </a:p>
          <a:p>
            <a:r>
              <a:rPr lang="en-US" altLang="zh-CN" dirty="0"/>
              <a:t>- **</a:t>
            </a:r>
            <a:r>
              <a:rPr lang="zh-CN" altLang="en-US" dirty="0"/>
              <a:t>四个</a:t>
            </a:r>
            <a:r>
              <a:rPr lang="en-US" altLang="zh-CN" dirty="0"/>
              <a:t>DLP - C**</a:t>
            </a:r>
            <a:r>
              <a:rPr lang="zh-CN" altLang="en-US" dirty="0"/>
              <a:t>：</a:t>
            </a:r>
            <a:r>
              <a:rPr lang="en-US" altLang="zh-CN" dirty="0"/>
              <a:t>DLP - C</a:t>
            </a:r>
            <a:r>
              <a:rPr lang="zh-CN" altLang="en-US" dirty="0"/>
              <a:t>是构成</a:t>
            </a:r>
            <a:r>
              <a:rPr lang="en-US" altLang="zh-CN" dirty="0"/>
              <a:t>DLP - M</a:t>
            </a:r>
            <a:r>
              <a:rPr lang="zh-CN" altLang="en-US" dirty="0"/>
              <a:t>的子模块（簇），每个</a:t>
            </a:r>
            <a:r>
              <a:rPr lang="en-US" altLang="zh-CN" dirty="0"/>
              <a:t>DLP - C</a:t>
            </a:r>
            <a:r>
              <a:rPr lang="zh-CN" altLang="en-US" dirty="0"/>
              <a:t>又由多个</a:t>
            </a:r>
            <a:r>
              <a:rPr lang="en-US" altLang="zh-CN" dirty="0"/>
              <a:t>DLP - S</a:t>
            </a:r>
            <a:r>
              <a:rPr lang="zh-CN" altLang="en-US" dirty="0"/>
              <a:t>组成，它们是具体执行计算任务的单元</a:t>
            </a:r>
            <a:r>
              <a:rPr lang="en-US" altLang="zh-CN" dirty="0"/>
              <a:t> </a:t>
            </a:r>
            <a:r>
              <a:rPr lang="zh-CN" altLang="en-US" dirty="0"/>
              <a:t>。</a:t>
            </a:r>
            <a:endParaRPr lang="zh-CN" altLang="en-US" dirty="0"/>
          </a:p>
          <a:p>
            <a:endParaRPr lang="en-US" altLang="zh-CN" dirty="0"/>
          </a:p>
          <a:p>
            <a:r>
              <a:rPr lang="en-US" altLang="zh-CN" dirty="0"/>
              <a:t>### </a:t>
            </a:r>
            <a:r>
              <a:rPr lang="zh-CN" altLang="en-US" dirty="0"/>
              <a:t>架构图说明</a:t>
            </a:r>
            <a:endParaRPr lang="zh-CN" altLang="en-US" dirty="0"/>
          </a:p>
          <a:p>
            <a:r>
              <a:rPr lang="zh-CN" altLang="en-US" dirty="0"/>
              <a:t>右侧架构图展示了</a:t>
            </a:r>
            <a:r>
              <a:rPr lang="en-US" altLang="zh-CN" dirty="0"/>
              <a:t>DLP - M</a:t>
            </a:r>
            <a:r>
              <a:rPr lang="zh-CN" altLang="en-US" dirty="0"/>
              <a:t>的整体布局。四个</a:t>
            </a:r>
            <a:r>
              <a:rPr lang="en-US" altLang="zh-CN" dirty="0"/>
              <a:t>DLP - C</a:t>
            </a:r>
            <a:r>
              <a:rPr lang="zh-CN" altLang="en-US" dirty="0"/>
              <a:t>通过片上互联模块相互连接，外部存储控制器和外设通信模块分别与片上互联模块相连，实现与外部存储和外设的通信</a:t>
            </a:r>
            <a:r>
              <a:rPr lang="en-US" altLang="zh-CN" dirty="0"/>
              <a:t> </a:t>
            </a:r>
            <a:r>
              <a:rPr lang="zh-CN" altLang="en-US" dirty="0"/>
              <a:t>。同步模块</a:t>
            </a:r>
            <a:r>
              <a:rPr lang="en-US" altLang="zh-CN" dirty="0"/>
              <a:t>GBC</a:t>
            </a:r>
            <a:r>
              <a:rPr lang="zh-CN" altLang="en-US" dirty="0"/>
              <a:t>位于片上互联模块内部，起到协调多个</a:t>
            </a:r>
            <a:r>
              <a:rPr lang="en-US" altLang="zh-CN" dirty="0"/>
              <a:t>DLP - C</a:t>
            </a:r>
            <a:r>
              <a:rPr lang="zh-CN" altLang="en-US" dirty="0"/>
              <a:t>同步运行的作用，直观呈现了</a:t>
            </a:r>
            <a:r>
              <a:rPr lang="en-US" altLang="zh-CN" dirty="0"/>
              <a:t>DLP - M</a:t>
            </a:r>
            <a:r>
              <a:rPr lang="zh-CN" altLang="en-US" dirty="0"/>
              <a:t>架构中各组件的位置和连接关系</a:t>
            </a:r>
            <a:r>
              <a:rPr lang="en-US" altLang="zh-CN" dirty="0"/>
              <a:t> </a:t>
            </a:r>
            <a:r>
              <a:rPr lang="zh-CN" altLang="en-US" dirty="0"/>
              <a:t>。</a:t>
            </a:r>
            <a:r>
              <a:rPr lang="en-US" altLang="zh-CN" dirty="0"/>
              <a:t> </a:t>
            </a:r>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这张</a:t>
            </a:r>
            <a:r>
              <a:rPr lang="en-US" altLang="zh-CN"/>
              <a:t>PPT</a:t>
            </a:r>
            <a:r>
              <a:rPr lang="zh-CN" altLang="en-US"/>
              <a:t>介绍了</a:t>
            </a:r>
            <a:r>
              <a:rPr lang="en-US" altLang="zh-CN"/>
              <a:t>DianNao</a:t>
            </a:r>
            <a:r>
              <a:rPr lang="zh-CN" altLang="en-US"/>
              <a:t>系列芯片，属于</a:t>
            </a:r>
            <a:r>
              <a:rPr lang="en-US" altLang="zh-CN"/>
              <a:t>“5.1</a:t>
            </a:r>
            <a:r>
              <a:rPr lang="zh-CN" altLang="en-US"/>
              <a:t>时域与空域架构</a:t>
            </a:r>
            <a:r>
              <a:rPr lang="en-US" altLang="zh-CN"/>
              <a:t>”</a:t>
            </a:r>
            <a:r>
              <a:rPr lang="zh-CN" altLang="en-US"/>
              <a:t>内容。</a:t>
            </a:r>
            <a:endParaRPr lang="zh-CN" altLang="en-US"/>
          </a:p>
          <a:p>
            <a:endParaRPr lang="en-US" altLang="zh-CN"/>
          </a:p>
          <a:p>
            <a:r>
              <a:rPr lang="en-US" altLang="zh-CN"/>
              <a:t>### </a:t>
            </a:r>
            <a:r>
              <a:rPr lang="zh-CN" altLang="en-US"/>
              <a:t>核心思想</a:t>
            </a:r>
            <a:endParaRPr lang="zh-CN" altLang="en-US"/>
          </a:p>
          <a:p>
            <a:r>
              <a:rPr lang="en-US" altLang="zh-CN"/>
              <a:t>DianNao</a:t>
            </a:r>
            <a:r>
              <a:rPr lang="zh-CN" altLang="en-US"/>
              <a:t>系列芯片的核心思想是最小化存储传输</a:t>
            </a:r>
            <a:r>
              <a:rPr lang="en-US" altLang="zh-CN"/>
              <a:t> </a:t>
            </a:r>
            <a:r>
              <a:rPr lang="zh-CN" altLang="en-US"/>
              <a:t>。在芯片运行中，数据在存储和计算单元间的传输会消耗时间和能量，减少这种传输能提升性能、降低功耗。</a:t>
            </a:r>
            <a:endParaRPr lang="zh-CN" altLang="en-US"/>
          </a:p>
          <a:p>
            <a:endParaRPr lang="en-US" altLang="zh-CN"/>
          </a:p>
          <a:p>
            <a:r>
              <a:rPr lang="en-US" altLang="zh-CN"/>
              <a:t>### </a:t>
            </a:r>
            <a:r>
              <a:rPr lang="zh-CN" altLang="en-US"/>
              <a:t>系列芯片成员</a:t>
            </a:r>
            <a:endParaRPr lang="zh-CN" altLang="en-US"/>
          </a:p>
          <a:p>
            <a:r>
              <a:rPr lang="en-US" altLang="zh-CN"/>
              <a:t>- **DianNao**</a:t>
            </a:r>
            <a:r>
              <a:rPr lang="zh-CN" altLang="en-US"/>
              <a:t>：神经网络加速器，专注加速神经网络计算任务。</a:t>
            </a:r>
            <a:endParaRPr lang="zh-CN" altLang="en-US"/>
          </a:p>
          <a:p>
            <a:r>
              <a:rPr lang="en-US" altLang="zh-CN"/>
              <a:t>- **DaDianNao**</a:t>
            </a:r>
            <a:r>
              <a:rPr lang="zh-CN" altLang="en-US"/>
              <a:t>：机器学习超级电脑，可处理大规模复杂机器学习任务。</a:t>
            </a:r>
            <a:r>
              <a:rPr lang="en-US" altLang="zh-CN"/>
              <a:t> </a:t>
            </a:r>
            <a:endParaRPr lang="en-US" altLang="zh-CN"/>
          </a:p>
          <a:p>
            <a:r>
              <a:rPr lang="en-US" altLang="zh-CN"/>
              <a:t>- **ShiDianNao**</a:t>
            </a:r>
            <a:r>
              <a:rPr lang="zh-CN" altLang="en-US"/>
              <a:t>：针对</a:t>
            </a:r>
            <a:r>
              <a:rPr lang="en-US" altLang="zh-CN"/>
              <a:t>CNN</a:t>
            </a:r>
            <a:r>
              <a:rPr lang="zh-CN" altLang="en-US"/>
              <a:t>（卷积神经网络）的低功耗加速器，在保障</a:t>
            </a:r>
            <a:r>
              <a:rPr lang="en-US" altLang="zh-CN"/>
              <a:t>CNN</a:t>
            </a:r>
            <a:r>
              <a:rPr lang="zh-CN" altLang="en-US"/>
              <a:t>运算效率同时降低能耗。</a:t>
            </a:r>
            <a:endParaRPr lang="zh-CN" altLang="en-US"/>
          </a:p>
          <a:p>
            <a:r>
              <a:rPr lang="en-US" altLang="zh-CN"/>
              <a:t>- **PuDianNao**</a:t>
            </a:r>
            <a:r>
              <a:rPr lang="zh-CN" altLang="en-US"/>
              <a:t>：多功能机器学习加速器，适用于多种机器学习场景。</a:t>
            </a:r>
            <a:r>
              <a:rPr lang="en-US" altLang="zh-CN"/>
              <a:t> </a:t>
            </a:r>
            <a:endParaRPr lang="en-US" altLang="zh-CN"/>
          </a:p>
          <a:p>
            <a:endParaRPr lang="en-US" altLang="zh-CN"/>
          </a:p>
          <a:p>
            <a:r>
              <a:rPr lang="en-US" altLang="zh-CN"/>
              <a:t>### </a:t>
            </a:r>
            <a:r>
              <a:rPr lang="zh-CN" altLang="en-US"/>
              <a:t>性能表现（以</a:t>
            </a:r>
            <a:r>
              <a:rPr lang="en-US" altLang="zh-CN"/>
              <a:t>DaDianNao</a:t>
            </a:r>
            <a:r>
              <a:rPr lang="zh-CN" altLang="en-US"/>
              <a:t>为例</a:t>
            </a:r>
            <a:r>
              <a:rPr lang="en-US" altLang="zh-CN"/>
              <a:t> </a:t>
            </a:r>
            <a:r>
              <a:rPr lang="zh-CN" altLang="en-US"/>
              <a:t>）</a:t>
            </a:r>
            <a:endParaRPr lang="zh-CN" altLang="en-US"/>
          </a:p>
          <a:p>
            <a:r>
              <a:rPr lang="en-US" altLang="zh-CN"/>
              <a:t>- **</a:t>
            </a:r>
            <a:r>
              <a:rPr lang="zh-CN" altLang="en-US"/>
              <a:t>速度提升</a:t>
            </a:r>
            <a:r>
              <a:rPr lang="en-US" altLang="zh-CN"/>
              <a:t>**</a:t>
            </a:r>
            <a:r>
              <a:rPr lang="zh-CN" altLang="en-US"/>
              <a:t>：相较于</a:t>
            </a:r>
            <a:r>
              <a:rPr lang="en-US" altLang="zh-CN"/>
              <a:t>K20M GPU</a:t>
            </a:r>
            <a:r>
              <a:rPr lang="zh-CN" altLang="en-US"/>
              <a:t>，提速</a:t>
            </a:r>
            <a:r>
              <a:rPr lang="en-US" altLang="zh-CN"/>
              <a:t>21.38</a:t>
            </a:r>
            <a:r>
              <a:rPr lang="zh-CN" altLang="en-US"/>
              <a:t>倍，体现其在运算速度上的优势。</a:t>
            </a:r>
            <a:endParaRPr lang="zh-CN" altLang="en-US"/>
          </a:p>
          <a:p>
            <a:r>
              <a:rPr lang="en-US" altLang="zh-CN"/>
              <a:t>- **</a:t>
            </a:r>
            <a:r>
              <a:rPr lang="zh-CN" altLang="en-US"/>
              <a:t>能耗降低</a:t>
            </a:r>
            <a:r>
              <a:rPr lang="en-US" altLang="zh-CN"/>
              <a:t>**</a:t>
            </a:r>
            <a:r>
              <a:rPr lang="zh-CN" altLang="en-US"/>
              <a:t>：能耗降低</a:t>
            </a:r>
            <a:r>
              <a:rPr lang="en-US" altLang="zh-CN"/>
              <a:t>330.56</a:t>
            </a:r>
            <a:r>
              <a:rPr lang="zh-CN" altLang="en-US"/>
              <a:t>倍，说明在能效比方面表现卓越，能以更低能耗完成更多计算任务。</a:t>
            </a:r>
            <a:r>
              <a:rPr lang="en-US" altLang="zh-CN"/>
              <a:t> </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DianNao</a:t>
            </a:r>
            <a:r>
              <a:rPr lang="zh-CN" altLang="en-US"/>
              <a:t>芯片主要由数据输入输出缓冲区、模型权重缓冲区、神经功能单元（</a:t>
            </a:r>
            <a:r>
              <a:rPr lang="en-US" altLang="zh-CN"/>
              <a:t>NFU</a:t>
            </a:r>
            <a:r>
              <a:rPr lang="zh-CN" altLang="en-US"/>
              <a:t>）、控制逻辑组成。</a:t>
            </a:r>
            <a:endParaRPr lang="en-US" altLang="zh-CN"/>
          </a:p>
          <a:p>
            <a:br>
              <a:rPr lang="en-US" altLang="zh-CN"/>
            </a:br>
            <a:r>
              <a:rPr lang="en-US" altLang="zh-CN"/>
              <a:t>### </a:t>
            </a:r>
            <a:r>
              <a:rPr lang="zh-CN" altLang="en-US"/>
              <a:t>组成部分</a:t>
            </a:r>
            <a:endParaRPr lang="zh-CN" altLang="en-US"/>
          </a:p>
          <a:p>
            <a:pPr algn="l"/>
            <a:r>
              <a:rPr lang="en-US" altLang="zh-CN"/>
              <a:t>- **</a:t>
            </a:r>
            <a:r>
              <a:rPr lang="zh-CN" altLang="en-US"/>
              <a:t>输入缓冲区（</a:t>
            </a:r>
            <a:r>
              <a:rPr lang="en-US" altLang="zh-CN"/>
              <a:t>NBin</a:t>
            </a:r>
            <a:r>
              <a:rPr lang="zh-CN" altLang="en-US"/>
              <a:t>）</a:t>
            </a:r>
            <a:r>
              <a:rPr lang="en-US" altLang="zh-CN"/>
              <a:t>**</a:t>
            </a:r>
            <a:r>
              <a:rPr lang="zh-CN" altLang="en-US"/>
              <a:t>：用于暂存输入神经元的数据，为后续运算提供数据支持。</a:t>
            </a:r>
            <a:endParaRPr lang="zh-CN" altLang="en-US"/>
          </a:p>
          <a:p>
            <a:pPr algn="l"/>
            <a:r>
              <a:rPr lang="en-US" altLang="zh-CN"/>
              <a:t>- **</a:t>
            </a:r>
            <a:r>
              <a:rPr lang="zh-CN" altLang="en-US"/>
              <a:t>输出缓冲区（</a:t>
            </a:r>
            <a:r>
              <a:rPr lang="en-US" altLang="zh-CN"/>
              <a:t>NBout</a:t>
            </a:r>
            <a:r>
              <a:rPr lang="zh-CN" altLang="en-US"/>
              <a:t>）</a:t>
            </a:r>
            <a:r>
              <a:rPr lang="en-US" altLang="zh-CN"/>
              <a:t>**</a:t>
            </a:r>
            <a:r>
              <a:rPr lang="zh-CN" altLang="en-US"/>
              <a:t>：存放输出神经元的数据，便于数据的输出和进一步处理。</a:t>
            </a:r>
            <a:r>
              <a:rPr lang="en-US" altLang="zh-CN"/>
              <a:t> </a:t>
            </a:r>
            <a:endParaRPr lang="en-US" altLang="zh-CN"/>
          </a:p>
          <a:p>
            <a:pPr algn="l"/>
            <a:r>
              <a:rPr lang="en-US" altLang="zh-CN"/>
              <a:t>- **</a:t>
            </a:r>
            <a:r>
              <a:rPr lang="zh-CN" altLang="en-US"/>
              <a:t>突触权重缓冲区（</a:t>
            </a:r>
            <a:r>
              <a:rPr lang="en-US" altLang="zh-CN"/>
              <a:t>SB</a:t>
            </a:r>
            <a:r>
              <a:rPr lang="zh-CN" altLang="en-US"/>
              <a:t>）</a:t>
            </a:r>
            <a:r>
              <a:rPr lang="en-US" altLang="zh-CN"/>
              <a:t>**</a:t>
            </a:r>
            <a:r>
              <a:rPr lang="zh-CN" altLang="en-US"/>
              <a:t>：存储突触权重数据，这些权重在神经网络运算中至关重要。</a:t>
            </a:r>
            <a:endParaRPr lang="zh-CN" altLang="en-US"/>
          </a:p>
          <a:p>
            <a:pPr algn="l"/>
            <a:r>
              <a:rPr lang="en-US" altLang="zh-CN"/>
              <a:t>- **</a:t>
            </a:r>
            <a:r>
              <a:rPr lang="zh-CN" altLang="en-US"/>
              <a:t>神经功能单元（</a:t>
            </a:r>
            <a:r>
              <a:rPr lang="en-US" altLang="zh-CN"/>
              <a:t>NFU</a:t>
            </a:r>
            <a:r>
              <a:rPr lang="zh-CN" altLang="en-US"/>
              <a:t>）</a:t>
            </a:r>
            <a:r>
              <a:rPr lang="en-US" altLang="zh-CN"/>
              <a:t>**</a:t>
            </a:r>
            <a:r>
              <a:rPr lang="zh-CN" altLang="en-US"/>
              <a:t>：是芯片进行神经网络运算的核心单元，执行具体的计算操作。</a:t>
            </a:r>
            <a:r>
              <a:rPr lang="en-US" altLang="zh-CN"/>
              <a:t> </a:t>
            </a:r>
            <a:endParaRPr lang="en-US" altLang="zh-CN"/>
          </a:p>
          <a:p>
            <a:pPr algn="l"/>
            <a:r>
              <a:rPr lang="en-US" altLang="zh-CN"/>
              <a:t>- **</a:t>
            </a:r>
            <a:r>
              <a:rPr lang="zh-CN" altLang="en-US"/>
              <a:t>控制逻辑（</a:t>
            </a:r>
            <a:r>
              <a:rPr lang="en-US" altLang="zh-CN"/>
              <a:t>CP</a:t>
            </a:r>
            <a:r>
              <a:rPr lang="zh-CN" altLang="en-US"/>
              <a:t>）</a:t>
            </a:r>
            <a:r>
              <a:rPr lang="en-US" altLang="zh-CN"/>
              <a:t>**</a:t>
            </a:r>
            <a:r>
              <a:rPr lang="zh-CN" altLang="en-US"/>
              <a:t>：负责协调和控制芯片各个部分的运行，确保运算流程的正确执行。</a:t>
            </a:r>
            <a:endParaRPr lang="zh-CN" altLang="en-US"/>
          </a:p>
          <a:p>
            <a:pPr algn="l"/>
            <a:endParaRPr lang="en-US" altLang="zh-CN"/>
          </a:p>
          <a:p>
            <a:pPr algn="l"/>
            <a:r>
              <a:rPr lang="en-US" altLang="zh-CN"/>
              <a:t>### </a:t>
            </a:r>
            <a:r>
              <a:rPr lang="zh-CN" altLang="en-US"/>
              <a:t>神经功能单元（</a:t>
            </a:r>
            <a:r>
              <a:rPr lang="en-US" altLang="zh-CN"/>
              <a:t>NFU</a:t>
            </a:r>
            <a:r>
              <a:rPr lang="zh-CN" altLang="en-US"/>
              <a:t>）</a:t>
            </a:r>
            <a:endParaRPr lang="zh-CN" altLang="en-US"/>
          </a:p>
          <a:p>
            <a:pPr algn="l"/>
            <a:r>
              <a:rPr lang="en-US" altLang="zh-CN"/>
              <a:t>- **</a:t>
            </a:r>
            <a:r>
              <a:rPr lang="zh-CN" altLang="en-US"/>
              <a:t>功能块</a:t>
            </a:r>
            <a:r>
              <a:rPr lang="en-US" altLang="zh-CN"/>
              <a:t>**</a:t>
            </a:r>
            <a:r>
              <a:rPr lang="zh-CN" altLang="en-US"/>
              <a:t>：每个功能块包含</a:t>
            </a:r>
            <a:r>
              <a:rPr lang="en-US" altLang="zh-CN"/>
              <a:t> \(T_i\)</a:t>
            </a:r>
            <a:r>
              <a:rPr lang="zh-CN" altLang="en-US"/>
              <a:t>（输入</a:t>
            </a:r>
            <a:r>
              <a:rPr lang="en-US" altLang="zh-CN"/>
              <a:t>/</a:t>
            </a:r>
            <a:r>
              <a:rPr lang="zh-CN" altLang="en-US"/>
              <a:t>突触）和</a:t>
            </a:r>
            <a:r>
              <a:rPr lang="en-US" altLang="zh-CN"/>
              <a:t> \(T_n\)</a:t>
            </a:r>
            <a:r>
              <a:rPr lang="zh-CN" altLang="en-US"/>
              <a:t>（输出神经元</a:t>
            </a:r>
            <a:r>
              <a:rPr lang="en-US" altLang="zh-CN"/>
              <a:t> </a:t>
            </a:r>
            <a:r>
              <a:rPr lang="zh-CN" altLang="en-US"/>
              <a:t>）相关数据处理。</a:t>
            </a:r>
            <a:endParaRPr lang="zh-CN" altLang="en-US"/>
          </a:p>
          <a:p>
            <a:pPr algn="l"/>
            <a:r>
              <a:rPr lang="en-US" altLang="zh-CN"/>
              <a:t>- **</a:t>
            </a:r>
            <a:r>
              <a:rPr lang="zh-CN" altLang="en-US"/>
              <a:t>运算阶段</a:t>
            </a:r>
            <a:r>
              <a:rPr lang="en-US" altLang="zh-CN"/>
              <a:t>**</a:t>
            </a:r>
            <a:r>
              <a:rPr lang="zh-CN" altLang="en-US"/>
              <a:t>：不同类型的层运算可分解为</a:t>
            </a:r>
            <a:r>
              <a:rPr lang="en-US" altLang="zh-CN"/>
              <a:t>2</a:t>
            </a:r>
            <a:r>
              <a:rPr lang="zh-CN" altLang="en-US"/>
              <a:t>个或</a:t>
            </a:r>
            <a:r>
              <a:rPr lang="en-US" altLang="zh-CN"/>
              <a:t>3</a:t>
            </a:r>
            <a:r>
              <a:rPr lang="zh-CN" altLang="en-US"/>
              <a:t>个阶段。</a:t>
            </a:r>
            <a:endParaRPr lang="zh-CN" altLang="en-US"/>
          </a:p>
          <a:p>
            <a:pPr algn="l"/>
            <a:r>
              <a:rPr lang="en-US" altLang="zh-CN"/>
              <a:t>    - **</a:t>
            </a:r>
            <a:r>
              <a:rPr lang="zh-CN" altLang="en-US"/>
              <a:t>输入与突触的乘法</a:t>
            </a:r>
            <a:r>
              <a:rPr lang="en-US" altLang="zh-CN"/>
              <a:t>**</a:t>
            </a:r>
            <a:r>
              <a:rPr lang="zh-CN" altLang="en-US"/>
              <a:t>：将输入数据与突触权重进行乘法运算，是神经网络计算的基础操作。</a:t>
            </a:r>
            <a:endParaRPr lang="zh-CN" altLang="en-US"/>
          </a:p>
          <a:p>
            <a:pPr algn="l"/>
            <a:r>
              <a:rPr lang="en-US" altLang="zh-CN"/>
              <a:t>    - **</a:t>
            </a:r>
            <a:r>
              <a:rPr lang="zh-CN" altLang="en-US"/>
              <a:t>所有乘积结果的相加</a:t>
            </a:r>
            <a:r>
              <a:rPr lang="en-US" altLang="zh-CN"/>
              <a:t>**</a:t>
            </a:r>
            <a:r>
              <a:rPr lang="zh-CN" altLang="en-US"/>
              <a:t>：把乘法运算得到的结果进行累加，得到中间计算结果。</a:t>
            </a:r>
            <a:r>
              <a:rPr lang="en-US" altLang="zh-CN"/>
              <a:t> </a:t>
            </a:r>
            <a:endParaRPr lang="en-US" altLang="zh-CN"/>
          </a:p>
          <a:p>
            <a:pPr algn="l"/>
            <a:r>
              <a:rPr lang="en-US" altLang="zh-CN"/>
              <a:t>    - **Sigmoid</a:t>
            </a:r>
            <a:r>
              <a:rPr lang="zh-CN" altLang="en-US"/>
              <a:t>或其它非线性函数</a:t>
            </a:r>
            <a:r>
              <a:rPr lang="en-US" altLang="zh-CN"/>
              <a:t>**</a:t>
            </a:r>
            <a:r>
              <a:rPr lang="zh-CN" altLang="en-US"/>
              <a:t>：对累加结果应用</a:t>
            </a:r>
            <a:r>
              <a:rPr lang="en-US" altLang="zh-CN"/>
              <a:t>Sigmoid</a:t>
            </a:r>
            <a:r>
              <a:rPr lang="zh-CN" altLang="en-US"/>
              <a:t>等非线性激活函数，引入非线性特性，使神经网络具备更强的表达能力。</a:t>
            </a:r>
            <a:endParaRPr lang="zh-CN" altLang="en-US"/>
          </a:p>
          <a:p>
            <a:pPr algn="l"/>
            <a:endParaRPr lang="en-US" altLang="zh-CN"/>
          </a:p>
          <a:p>
            <a:pPr algn="l"/>
            <a:r>
              <a:rPr lang="zh-CN" altLang="en-US">
                <a:sym typeface="+mn-ea"/>
              </a:rPr>
              <a:t>其中的核心</a:t>
            </a:r>
            <a:r>
              <a:rPr lang="en-US" altLang="zh-CN">
                <a:sym typeface="+mn-ea"/>
              </a:rPr>
              <a:t>——</a:t>
            </a:r>
            <a:r>
              <a:rPr lang="zh-CN" altLang="en-US">
                <a:sym typeface="+mn-ea"/>
              </a:rPr>
              <a:t>神经功能单元，分为</a:t>
            </a:r>
            <a:r>
              <a:rPr lang="en-US" altLang="zh-CN">
                <a:sym typeface="+mn-ea"/>
              </a:rPr>
              <a:t>2-3</a:t>
            </a:r>
            <a:r>
              <a:rPr lang="zh-CN" altLang="en-US">
                <a:sym typeface="+mn-ea"/>
              </a:rPr>
              <a:t>个阶段，输入数据与权重的乘法、所得结果相加、以及最后的非线性函数操作（如</a:t>
            </a:r>
            <a:r>
              <a:rPr lang="en-US" altLang="zh-CN">
                <a:sym typeface="+mn-ea"/>
              </a:rPr>
              <a:t>sigmod</a:t>
            </a:r>
            <a:r>
              <a:rPr lang="zh-CN" altLang="en-US">
                <a:sym typeface="+mn-ea"/>
              </a:rPr>
              <a:t>）。</a:t>
            </a:r>
            <a:endParaRPr lang="en-US" altLang="zh-CN"/>
          </a:p>
          <a:p>
            <a:pPr algn="l"/>
            <a:r>
              <a:rPr lang="zh-CN" altLang="en-US">
                <a:sym typeface="+mn-ea"/>
              </a:rPr>
              <a:t>控制逻辑（</a:t>
            </a:r>
            <a:r>
              <a:rPr lang="en-US" altLang="zh-CN">
                <a:sym typeface="+mn-ea"/>
              </a:rPr>
              <a:t>CP</a:t>
            </a:r>
            <a:r>
              <a:rPr lang="zh-CN" altLang="en-US">
                <a:sym typeface="+mn-ea"/>
              </a:rPr>
              <a:t>）则控制以一定节拍依次从缓冲区中读取数据、依次进行</a:t>
            </a:r>
            <a:r>
              <a:rPr lang="en-US" altLang="zh-CN">
                <a:sym typeface="+mn-ea"/>
              </a:rPr>
              <a:t>NFU</a:t>
            </a:r>
            <a:r>
              <a:rPr lang="zh-CN" altLang="en-US">
                <a:sym typeface="+mn-ea"/>
              </a:rPr>
              <a:t>的各项操作，然后写出到输出缓冲区。如此循环往复。</a:t>
            </a:r>
            <a:endParaRPr lang="zh-CN" altLang="en-US"/>
          </a:p>
          <a:p>
            <a:pPr algn="l"/>
            <a:r>
              <a:rPr lang="zh-CN" altLang="en-US">
                <a:sym typeface="+mn-ea"/>
              </a:rPr>
              <a:t>这张</a:t>
            </a:r>
            <a:r>
              <a:rPr lang="en-US" altLang="zh-CN">
                <a:sym typeface="+mn-ea"/>
              </a:rPr>
              <a:t>PPT</a:t>
            </a:r>
            <a:r>
              <a:rPr lang="zh-CN" altLang="en-US">
                <a:sym typeface="+mn-ea"/>
              </a:rPr>
              <a:t>介绍了</a:t>
            </a:r>
            <a:r>
              <a:rPr lang="en-US" altLang="zh-CN">
                <a:sym typeface="+mn-ea"/>
              </a:rPr>
              <a:t>DianNao</a:t>
            </a:r>
            <a:r>
              <a:rPr lang="zh-CN" altLang="en-US">
                <a:sym typeface="+mn-ea"/>
              </a:rPr>
              <a:t>芯片的架构。</a:t>
            </a:r>
            <a:endParaRPr lang="zh-CN" altLang="en-US"/>
          </a:p>
          <a:p>
            <a:pPr algn="l"/>
            <a:endParaRPr lang="en-US" altLang="zh-CN"/>
          </a:p>
          <a:p>
            <a:pPr algn="l"/>
            <a:r>
              <a:rPr lang="zh-CN" altLang="en-US"/>
              <a:t>右侧架构图展示了</a:t>
            </a:r>
            <a:r>
              <a:rPr lang="en-US" altLang="zh-CN"/>
              <a:t>DianNao</a:t>
            </a:r>
            <a:r>
              <a:rPr lang="zh-CN" altLang="en-US"/>
              <a:t>芯片各组成部分的连接关系，包括与内存接口（</a:t>
            </a:r>
            <a:r>
              <a:rPr lang="en-US" altLang="zh-CN"/>
              <a:t>Memory Interface</a:t>
            </a:r>
            <a:r>
              <a:rPr lang="zh-CN" altLang="en-US"/>
              <a:t>）的连接，以及</a:t>
            </a:r>
            <a:r>
              <a:rPr lang="en-US" altLang="zh-CN"/>
              <a:t>DMA</a:t>
            </a:r>
            <a:r>
              <a:rPr lang="zh-CN" altLang="en-US"/>
              <a:t>（直接内存访问</a:t>
            </a:r>
            <a:r>
              <a:rPr lang="en-US" altLang="zh-CN"/>
              <a:t> </a:t>
            </a:r>
            <a:r>
              <a:rPr lang="zh-CN" altLang="en-US"/>
              <a:t>）、指令（</a:t>
            </a:r>
            <a:r>
              <a:rPr lang="en-US" altLang="zh-CN"/>
              <a:t>Inst.</a:t>
            </a:r>
            <a:r>
              <a:rPr lang="zh-CN" altLang="en-US"/>
              <a:t>）等在各组件间的传输路径，直观呈现了芯片内部的数据流向和运算流程。</a:t>
            </a:r>
            <a:r>
              <a:rPr lang="en-US" altLang="zh-CN"/>
              <a:t> </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左图是DianNao的整体布局图</a:t>
            </a:r>
            <a:r>
              <a:rPr lang="zh-CN" altLang="en-US"/>
              <a:t>，其加工采用台积电</a:t>
            </a:r>
            <a:r>
              <a:rPr lang="en-US" altLang="zh-CN"/>
              <a:t>65nm</a:t>
            </a:r>
            <a:r>
              <a:rPr lang="zh-CN" altLang="en-US"/>
              <a:t>工艺，面积仅</a:t>
            </a:r>
            <a:r>
              <a:rPr lang="en-US" altLang="zh-CN"/>
              <a:t>3.02</a:t>
            </a:r>
            <a:r>
              <a:rPr lang="zh-CN" altLang="en-US"/>
              <a:t>平方</a:t>
            </a:r>
            <a:r>
              <a:rPr lang="en-US" altLang="zh-CN"/>
              <a:t>mm</a:t>
            </a:r>
            <a:r>
              <a:rPr lang="zh-CN" altLang="en-US"/>
              <a:t>，功耗仅有</a:t>
            </a:r>
            <a:r>
              <a:rPr lang="en-US" altLang="zh-CN"/>
              <a:t>485mW</a:t>
            </a:r>
            <a:r>
              <a:rPr lang="zh-CN" altLang="en-US"/>
              <a:t> 。相比于</a:t>
            </a:r>
            <a:r>
              <a:rPr lang="en-US" altLang="zh-CN"/>
              <a:t>SIMD</a:t>
            </a:r>
            <a:r>
              <a:rPr lang="zh-CN" altLang="en-US"/>
              <a:t>核，平均加速</a:t>
            </a:r>
            <a:r>
              <a:rPr lang="en-US" altLang="zh-CN"/>
              <a:t>117.87</a:t>
            </a:r>
            <a:r>
              <a:rPr lang="zh-CN" altLang="en-US"/>
              <a:t>倍，同时能耗降低了</a:t>
            </a:r>
            <a:r>
              <a:rPr lang="en-US" altLang="zh-CN"/>
              <a:t>21.08</a:t>
            </a:r>
            <a:r>
              <a:rPr lang="zh-CN" altLang="en-US"/>
              <a:t>倍。</a:t>
            </a:r>
            <a:endParaRPr lang="en-US" altLang="zh-CN"/>
          </a:p>
          <a:p>
            <a:endParaRPr lang="en-US" altLang="zh-CN"/>
          </a:p>
          <a:p>
            <a:r>
              <a:rPr lang="en-US" altLang="zh-CN"/>
              <a:t>### </a:t>
            </a:r>
            <a:r>
              <a:rPr lang="zh-CN" altLang="en-US"/>
              <a:t>布局图</a:t>
            </a:r>
            <a:endParaRPr lang="zh-CN" altLang="en-US"/>
          </a:p>
          <a:p>
            <a:r>
              <a:rPr lang="en-US" altLang="zh-CN"/>
              <a:t>- **</a:t>
            </a:r>
            <a:r>
              <a:rPr lang="zh-CN" altLang="en-US"/>
              <a:t>组成部分分布</a:t>
            </a:r>
            <a:r>
              <a:rPr lang="en-US" altLang="zh-CN"/>
              <a:t>**</a:t>
            </a:r>
            <a:r>
              <a:rPr lang="zh-CN" altLang="en-US"/>
              <a:t>：展示了</a:t>
            </a:r>
            <a:r>
              <a:rPr lang="en-US" altLang="zh-CN"/>
              <a:t>DianNao</a:t>
            </a:r>
            <a:r>
              <a:rPr lang="zh-CN" altLang="en-US"/>
              <a:t>芯片的物理布局，标注了输入神经元缓冲区（</a:t>
            </a:r>
            <a:r>
              <a:rPr lang="en-US" altLang="zh-CN"/>
              <a:t>NBin</a:t>
            </a:r>
            <a:r>
              <a:rPr lang="zh-CN" altLang="en-US"/>
              <a:t>）、输出神经元缓冲区（</a:t>
            </a:r>
            <a:r>
              <a:rPr lang="en-US" altLang="zh-CN"/>
              <a:t>NBout</a:t>
            </a:r>
            <a:r>
              <a:rPr lang="zh-CN" altLang="en-US"/>
              <a:t>）、神经功能单元（</a:t>
            </a:r>
            <a:r>
              <a:rPr lang="en-US" altLang="zh-CN"/>
              <a:t>NFU</a:t>
            </a:r>
            <a:r>
              <a:rPr lang="zh-CN" altLang="en-US"/>
              <a:t>）、突触权重缓冲区（</a:t>
            </a:r>
            <a:r>
              <a:rPr lang="en-US" altLang="zh-CN"/>
              <a:t>SB</a:t>
            </a:r>
            <a:r>
              <a:rPr lang="zh-CN" altLang="en-US"/>
              <a:t>）和控制逻辑（</a:t>
            </a:r>
            <a:r>
              <a:rPr lang="en-US" altLang="zh-CN"/>
              <a:t>CP</a:t>
            </a:r>
            <a:r>
              <a:rPr lang="zh-CN" altLang="en-US"/>
              <a:t>）的位置</a:t>
            </a:r>
            <a:r>
              <a:rPr lang="en-US" altLang="zh-CN"/>
              <a:t> </a:t>
            </a:r>
            <a:r>
              <a:rPr lang="zh-CN" altLang="en-US"/>
              <a:t>。</a:t>
            </a:r>
            <a:endParaRPr lang="zh-CN" altLang="en-US"/>
          </a:p>
          <a:p>
            <a:r>
              <a:rPr lang="en-US" altLang="zh-CN"/>
              <a:t>- **</a:t>
            </a:r>
            <a:r>
              <a:rPr lang="zh-CN" altLang="en-US"/>
              <a:t>工艺信息</a:t>
            </a:r>
            <a:r>
              <a:rPr lang="en-US" altLang="zh-CN"/>
              <a:t>**</a:t>
            </a:r>
            <a:r>
              <a:rPr lang="zh-CN" altLang="en-US"/>
              <a:t>：采用台积电</a:t>
            </a:r>
            <a:r>
              <a:rPr lang="en-US" altLang="zh-CN"/>
              <a:t>65nm</a:t>
            </a:r>
            <a:r>
              <a:rPr lang="zh-CN" altLang="en-US"/>
              <a:t>工艺制造，芯片面积为</a:t>
            </a:r>
            <a:r>
              <a:rPr lang="en-US" altLang="zh-CN"/>
              <a:t>3.02mm</a:t>
            </a:r>
            <a:r>
              <a:rPr lang="en-US" altLang="en-US"/>
              <a:t>²</a:t>
            </a:r>
            <a:r>
              <a:rPr lang="en-US" altLang="zh-CN"/>
              <a:t> </a:t>
            </a:r>
            <a:r>
              <a:rPr lang="zh-CN" altLang="en-US"/>
              <a:t>，功耗为</a:t>
            </a:r>
            <a:r>
              <a:rPr lang="en-US" altLang="zh-CN"/>
              <a:t>485mW </a:t>
            </a:r>
            <a:r>
              <a:rPr lang="zh-CN" altLang="en-US"/>
              <a:t>，体现了芯片在制造工艺和能耗方面的情况。</a:t>
            </a:r>
            <a:endParaRPr lang="zh-CN" altLang="en-US"/>
          </a:p>
          <a:p>
            <a:endParaRPr lang="en-US" altLang="zh-CN"/>
          </a:p>
          <a:p>
            <a:r>
              <a:rPr lang="en-US" altLang="zh-CN"/>
              <a:t>### </a:t>
            </a:r>
            <a:r>
              <a:rPr lang="zh-CN" altLang="en-US"/>
              <a:t>实验结果</a:t>
            </a:r>
            <a:endParaRPr lang="zh-CN" altLang="en-US"/>
          </a:p>
          <a:p>
            <a:r>
              <a:rPr lang="en-US" altLang="zh-CN"/>
              <a:t>- **</a:t>
            </a:r>
            <a:r>
              <a:rPr lang="zh-CN" altLang="en-US"/>
              <a:t>速度提升（</a:t>
            </a:r>
            <a:r>
              <a:rPr lang="en-US" altLang="zh-CN"/>
              <a:t>Speedup</a:t>
            </a:r>
            <a:r>
              <a:rPr lang="zh-CN" altLang="en-US"/>
              <a:t>）</a:t>
            </a:r>
            <a:r>
              <a:rPr lang="en-US" altLang="zh-CN"/>
              <a:t>**</a:t>
            </a:r>
            <a:r>
              <a:rPr lang="zh-CN" altLang="en-US"/>
              <a:t>：上方图表对比了</a:t>
            </a:r>
            <a:r>
              <a:rPr lang="en-US" altLang="zh-CN"/>
              <a:t>DianNao</a:t>
            </a:r>
            <a:r>
              <a:rPr lang="zh-CN" altLang="en-US"/>
              <a:t>芯片与</a:t>
            </a:r>
            <a:r>
              <a:rPr lang="en-US" altLang="zh-CN"/>
              <a:t>SIMD</a:t>
            </a:r>
            <a:r>
              <a:rPr lang="zh-CN" altLang="en-US"/>
              <a:t>核在不同操作（如</a:t>
            </a:r>
            <a:r>
              <a:rPr lang="en-US" altLang="zh-CN"/>
              <a:t>CLASS1</a:t>
            </a:r>
            <a:r>
              <a:rPr lang="zh-CN" altLang="en-US"/>
              <a:t>、</a:t>
            </a:r>
            <a:r>
              <a:rPr lang="en-US" altLang="zh-CN"/>
              <a:t>CLASS3</a:t>
            </a:r>
            <a:r>
              <a:rPr lang="zh-CN" altLang="en-US"/>
              <a:t>、</a:t>
            </a:r>
            <a:r>
              <a:rPr lang="en-US" altLang="zh-CN"/>
              <a:t>CONV1 - 5</a:t>
            </a:r>
            <a:r>
              <a:rPr lang="zh-CN" altLang="en-US"/>
              <a:t>、</a:t>
            </a:r>
            <a:r>
              <a:rPr lang="en-US" altLang="zh-CN"/>
              <a:t>POOL1</a:t>
            </a:r>
            <a:r>
              <a:rPr lang="zh-CN" altLang="en-US"/>
              <a:t>、</a:t>
            </a:r>
            <a:r>
              <a:rPr lang="en-US" altLang="zh-CN"/>
              <a:t>POOL3</a:t>
            </a:r>
            <a:r>
              <a:rPr lang="zh-CN" altLang="en-US"/>
              <a:t>、</a:t>
            </a:r>
            <a:r>
              <a:rPr lang="en-US" altLang="zh-CN"/>
              <a:t>POOL5 </a:t>
            </a:r>
            <a:r>
              <a:rPr lang="zh-CN" altLang="en-US"/>
              <a:t>）下的加速比。结果显示，</a:t>
            </a:r>
            <a:r>
              <a:rPr lang="en-US" altLang="zh-CN"/>
              <a:t>DianNao</a:t>
            </a:r>
            <a:r>
              <a:rPr lang="zh-CN" altLang="en-US"/>
              <a:t>芯片相比</a:t>
            </a:r>
            <a:r>
              <a:rPr lang="en-US" altLang="zh-CN"/>
              <a:t>SIMD</a:t>
            </a:r>
            <a:r>
              <a:rPr lang="zh-CN" altLang="en-US"/>
              <a:t>核平均加速</a:t>
            </a:r>
            <a:r>
              <a:rPr lang="en-US" altLang="zh-CN"/>
              <a:t>117.87</a:t>
            </a:r>
            <a:r>
              <a:rPr lang="zh-CN" altLang="en-US"/>
              <a:t>倍</a:t>
            </a:r>
            <a:r>
              <a:rPr lang="en-US" altLang="zh-CN"/>
              <a:t> </a:t>
            </a:r>
            <a:r>
              <a:rPr lang="zh-CN" altLang="en-US"/>
              <a:t>，表明其在运算速度上有显著优势。</a:t>
            </a:r>
            <a:endParaRPr lang="zh-CN" altLang="en-US"/>
          </a:p>
          <a:p>
            <a:r>
              <a:rPr lang="en-US" altLang="zh-CN"/>
              <a:t>- **</a:t>
            </a:r>
            <a:r>
              <a:rPr lang="zh-CN" altLang="en-US"/>
              <a:t>能耗降低（</a:t>
            </a:r>
            <a:r>
              <a:rPr lang="en-US" altLang="zh-CN"/>
              <a:t>Energy reduction</a:t>
            </a:r>
            <a:r>
              <a:rPr lang="zh-CN" altLang="en-US"/>
              <a:t>）</a:t>
            </a:r>
            <a:r>
              <a:rPr lang="en-US" altLang="zh-CN"/>
              <a:t>**</a:t>
            </a:r>
            <a:r>
              <a:rPr lang="zh-CN" altLang="en-US"/>
              <a:t>：下方图表展示了</a:t>
            </a:r>
            <a:r>
              <a:rPr lang="en-US" altLang="zh-CN"/>
              <a:t>DianNao</a:t>
            </a:r>
            <a:r>
              <a:rPr lang="zh-CN" altLang="en-US"/>
              <a:t>芯片与</a:t>
            </a:r>
            <a:r>
              <a:rPr lang="en-US" altLang="zh-CN"/>
              <a:t>SIMD</a:t>
            </a:r>
            <a:r>
              <a:rPr lang="zh-CN" altLang="en-US"/>
              <a:t>核在不同操作下的能耗降低情况。数据表明，</a:t>
            </a:r>
            <a:r>
              <a:rPr lang="en-US" altLang="zh-CN"/>
              <a:t>DianNao</a:t>
            </a:r>
            <a:r>
              <a:rPr lang="zh-CN" altLang="en-US"/>
              <a:t>芯片相比</a:t>
            </a:r>
            <a:r>
              <a:rPr lang="en-US" altLang="zh-CN"/>
              <a:t>SIMD</a:t>
            </a:r>
            <a:r>
              <a:rPr lang="zh-CN" altLang="en-US"/>
              <a:t>核能</a:t>
            </a:r>
            <a:r>
              <a:rPr lang="en-US" altLang="zh-CN"/>
              <a:t> </a:t>
            </a:r>
            <a:r>
              <a:rPr lang="zh-CN" altLang="en-US"/>
              <a:t>耗降低</a:t>
            </a:r>
            <a:r>
              <a:rPr lang="en-US" altLang="zh-CN"/>
              <a:t>21.08</a:t>
            </a:r>
            <a:r>
              <a:rPr lang="zh-CN" altLang="en-US"/>
              <a:t>倍</a:t>
            </a:r>
            <a:r>
              <a:rPr lang="en-US" altLang="zh-CN"/>
              <a:t> </a:t>
            </a:r>
            <a:r>
              <a:rPr lang="zh-CN" altLang="en-US"/>
              <a:t>，体现了其在能效方面的卓越表现。</a:t>
            </a:r>
            <a:r>
              <a:rPr lang="en-US" altLang="zh-CN"/>
              <a:t> </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前面我们介绍了DianNao的主要架构。可以看出，DianNao与GPU，CPU的能效比较上，取得了显著的成果。但是DianNao还存在着一些问题。其中最突出的问题是：</a:t>
            </a:r>
            <a:r>
              <a:rPr lang="en-US" altLang="zh-CN"/>
              <a:t>DNNs</a:t>
            </a:r>
            <a:r>
              <a:rPr lang="zh-CN" altLang="en-US"/>
              <a:t>私有kernel的卷积层与分类层（CNN和DNN）之间的存储带宽是限制性能的主要因素。对于这些层，所需的突触总数是巨大的，可能会有数百万个参数。针对这一问题，在DaDianNao的设计和实施过程中，提出了一种自定义节点和多芯片架构来克服这一限制。</a:t>
            </a:r>
            <a:endParaRPr lang="zh-CN" altLang="en-US"/>
          </a:p>
          <a:p>
            <a:r>
              <a:rPr lang="en-US" altLang="zh-CN" dirty="0">
                <a:solidFill>
                  <a:srgbClr val="002060"/>
                </a:solidFill>
                <a:latin typeface="微软雅黑" panose="020B0503020204020204" pitchFamily="34" charset="-122"/>
                <a:ea typeface="微软雅黑" panose="020B0503020204020204" pitchFamily="34" charset="-122"/>
                <a:sym typeface="+mn-ea"/>
              </a:rPr>
              <a:t>### </a:t>
            </a:r>
            <a:r>
              <a:rPr lang="zh-CN" altLang="en-US" dirty="0">
                <a:solidFill>
                  <a:srgbClr val="002060"/>
                </a:solidFill>
                <a:latin typeface="微软雅黑" panose="020B0503020204020204" pitchFamily="34" charset="-122"/>
                <a:ea typeface="微软雅黑" panose="020B0503020204020204" pitchFamily="34" charset="-122"/>
                <a:sym typeface="+mn-ea"/>
              </a:rPr>
              <a:t>设计需求</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r>
              <a:rPr lang="en-US" altLang="zh-CN" dirty="0">
                <a:solidFill>
                  <a:srgbClr val="002060"/>
                </a:solidFill>
                <a:latin typeface="微软雅黑" panose="020B0503020204020204" pitchFamily="34" charset="-122"/>
                <a:ea typeface="微软雅黑" panose="020B0503020204020204" pitchFamily="34" charset="-122"/>
                <a:sym typeface="+mn-ea"/>
              </a:rPr>
              <a:t>- **</a:t>
            </a:r>
            <a:r>
              <a:rPr lang="zh-CN" altLang="en-US" dirty="0">
                <a:solidFill>
                  <a:srgbClr val="002060"/>
                </a:solidFill>
                <a:latin typeface="微软雅黑" panose="020B0503020204020204" pitchFamily="34" charset="-122"/>
                <a:ea typeface="微软雅黑" panose="020B0503020204020204" pitchFamily="34" charset="-122"/>
                <a:sym typeface="+mn-ea"/>
              </a:rPr>
              <a:t>神经网络规模增大</a:t>
            </a:r>
            <a:r>
              <a:rPr lang="en-US" altLang="zh-CN" dirty="0">
                <a:solidFill>
                  <a:srgbClr val="002060"/>
                </a:solidFill>
                <a:latin typeface="微软雅黑" panose="020B0503020204020204" pitchFamily="34" charset="-122"/>
                <a:ea typeface="微软雅黑" panose="020B0503020204020204" pitchFamily="34" charset="-122"/>
                <a:sym typeface="+mn-ea"/>
              </a:rPr>
              <a:t>**</a:t>
            </a:r>
            <a:r>
              <a:rPr lang="zh-CN" altLang="en-US" dirty="0">
                <a:solidFill>
                  <a:srgbClr val="002060"/>
                </a:solidFill>
                <a:latin typeface="微软雅黑" panose="020B0503020204020204" pitchFamily="34" charset="-122"/>
                <a:ea typeface="微软雅黑" panose="020B0503020204020204" pitchFamily="34" charset="-122"/>
                <a:sym typeface="+mn-ea"/>
              </a:rPr>
              <a:t>：随着神经网络发展，参数量大幅增长，如达到约</a:t>
            </a:r>
            <a:r>
              <a:rPr lang="en-US" altLang="zh-CN" dirty="0">
                <a:solidFill>
                  <a:srgbClr val="002060"/>
                </a:solidFill>
                <a:latin typeface="微软雅黑" panose="020B0503020204020204" pitchFamily="34" charset="-122"/>
                <a:ea typeface="微软雅黑" panose="020B0503020204020204" pitchFamily="34" charset="-122"/>
                <a:sym typeface="+mn-ea"/>
              </a:rPr>
              <a:t>10</a:t>
            </a:r>
            <a:r>
              <a:rPr lang="zh-CN" altLang="en-US" dirty="0">
                <a:solidFill>
                  <a:srgbClr val="002060"/>
                </a:solidFill>
                <a:latin typeface="微软雅黑" panose="020B0503020204020204" pitchFamily="34" charset="-122"/>
                <a:ea typeface="微软雅黑" panose="020B0503020204020204" pitchFamily="34" charset="-122"/>
                <a:sym typeface="+mn-ea"/>
              </a:rPr>
              <a:t>亿参数据，对芯片处理能力提出更高要求。</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r>
              <a:rPr lang="en-US" altLang="zh-CN" dirty="0">
                <a:solidFill>
                  <a:srgbClr val="002060"/>
                </a:solidFill>
                <a:latin typeface="微软雅黑" panose="020B0503020204020204" pitchFamily="34" charset="-122"/>
                <a:ea typeface="微软雅黑" panose="020B0503020204020204" pitchFamily="34" charset="-122"/>
                <a:sym typeface="+mn-ea"/>
              </a:rPr>
              <a:t>- **</a:t>
            </a:r>
            <a:r>
              <a:rPr lang="zh-CN" altLang="en-US" dirty="0">
                <a:solidFill>
                  <a:srgbClr val="002060"/>
                </a:solidFill>
                <a:latin typeface="微软雅黑" panose="020B0503020204020204" pitchFamily="34" charset="-122"/>
                <a:ea typeface="微软雅黑" panose="020B0503020204020204" pitchFamily="34" charset="-122"/>
                <a:sym typeface="+mn-ea"/>
              </a:rPr>
              <a:t>内存访问限制</a:t>
            </a:r>
            <a:r>
              <a:rPr lang="en-US" altLang="zh-CN" dirty="0">
                <a:solidFill>
                  <a:srgbClr val="002060"/>
                </a:solidFill>
                <a:latin typeface="微软雅黑" panose="020B0503020204020204" pitchFamily="34" charset="-122"/>
                <a:ea typeface="微软雅黑" panose="020B0503020204020204" pitchFamily="34" charset="-122"/>
                <a:sym typeface="+mn-ea"/>
              </a:rPr>
              <a:t>**</a:t>
            </a:r>
            <a:r>
              <a:rPr lang="zh-CN" altLang="en-US" dirty="0">
                <a:solidFill>
                  <a:srgbClr val="002060"/>
                </a:solidFill>
                <a:latin typeface="微软雅黑" panose="020B0503020204020204" pitchFamily="34" charset="-122"/>
                <a:ea typeface="微软雅黑" panose="020B0503020204020204" pitchFamily="34" charset="-122"/>
                <a:sym typeface="+mn-ea"/>
              </a:rPr>
              <a:t>：频繁访问主内存严重制约</a:t>
            </a:r>
            <a:r>
              <a:rPr lang="en-US" altLang="zh-CN" dirty="0">
                <a:solidFill>
                  <a:srgbClr val="002060"/>
                </a:solidFill>
                <a:latin typeface="微软雅黑" panose="020B0503020204020204" pitchFamily="34" charset="-122"/>
                <a:ea typeface="微软雅黑" panose="020B0503020204020204" pitchFamily="34" charset="-122"/>
                <a:sym typeface="+mn-ea"/>
              </a:rPr>
              <a:t>DianNao</a:t>
            </a:r>
            <a:r>
              <a:rPr lang="zh-CN" altLang="en-US" dirty="0">
                <a:solidFill>
                  <a:srgbClr val="002060"/>
                </a:solidFill>
                <a:latin typeface="微软雅黑" panose="020B0503020204020204" pitchFamily="34" charset="-122"/>
                <a:ea typeface="微软雅黑" panose="020B0503020204020204" pitchFamily="34" charset="-122"/>
                <a:sym typeface="+mn-ea"/>
              </a:rPr>
              <a:t>芯片性能与能耗，需新设计优化。</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endParaRPr lang="en-US" altLang="zh-CN" dirty="0">
              <a:solidFill>
                <a:srgbClr val="002060"/>
              </a:solidFill>
              <a:latin typeface="微软雅黑" panose="020B0503020204020204" pitchFamily="34" charset="-122"/>
              <a:ea typeface="微软雅黑" panose="020B0503020204020204" pitchFamily="34" charset="-122"/>
              <a:sym typeface="+mn-ea"/>
            </a:endParaRPr>
          </a:p>
          <a:p>
            <a:r>
              <a:rPr lang="en-US" altLang="zh-CN" dirty="0">
                <a:solidFill>
                  <a:srgbClr val="002060"/>
                </a:solidFill>
                <a:latin typeface="微软雅黑" panose="020B0503020204020204" pitchFamily="34" charset="-122"/>
                <a:ea typeface="微软雅黑" panose="020B0503020204020204" pitchFamily="34" charset="-122"/>
                <a:sym typeface="+mn-ea"/>
              </a:rPr>
              <a:t>### DaDianNao</a:t>
            </a:r>
            <a:r>
              <a:rPr lang="zh-CN" altLang="en-US" dirty="0">
                <a:solidFill>
                  <a:srgbClr val="002060"/>
                </a:solidFill>
                <a:latin typeface="微软雅黑" panose="020B0503020204020204" pitchFamily="34" charset="-122"/>
                <a:ea typeface="微软雅黑" panose="020B0503020204020204" pitchFamily="34" charset="-122"/>
                <a:sym typeface="+mn-ea"/>
              </a:rPr>
              <a:t>芯片特性</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r>
              <a:rPr lang="en-US" altLang="zh-CN" dirty="0">
                <a:solidFill>
                  <a:srgbClr val="002060"/>
                </a:solidFill>
                <a:latin typeface="微软雅黑" panose="020B0503020204020204" pitchFamily="34" charset="-122"/>
                <a:ea typeface="微软雅黑" panose="020B0503020204020204" pitchFamily="34" charset="-122"/>
                <a:sym typeface="+mn-ea"/>
              </a:rPr>
              <a:t>- **</a:t>
            </a:r>
            <a:r>
              <a:rPr lang="zh-CN" altLang="en-US" dirty="0">
                <a:solidFill>
                  <a:srgbClr val="002060"/>
                </a:solidFill>
                <a:latin typeface="微软雅黑" panose="020B0503020204020204" pitchFamily="34" charset="-122"/>
                <a:ea typeface="微软雅黑" panose="020B0503020204020204" pitchFamily="34" charset="-122"/>
                <a:sym typeface="+mn-ea"/>
              </a:rPr>
              <a:t>多核设计</a:t>
            </a:r>
            <a:r>
              <a:rPr lang="en-US" altLang="zh-CN" dirty="0">
                <a:solidFill>
                  <a:srgbClr val="002060"/>
                </a:solidFill>
                <a:latin typeface="微软雅黑" panose="020B0503020204020204" pitchFamily="34" charset="-122"/>
                <a:ea typeface="微软雅黑" panose="020B0503020204020204" pitchFamily="34" charset="-122"/>
                <a:sym typeface="+mn-ea"/>
              </a:rPr>
              <a:t>**</a:t>
            </a:r>
            <a:r>
              <a:rPr lang="zh-CN" altLang="en-US" dirty="0">
                <a:solidFill>
                  <a:srgbClr val="002060"/>
                </a:solidFill>
                <a:latin typeface="微软雅黑" panose="020B0503020204020204" pitchFamily="34" charset="-122"/>
                <a:ea typeface="微软雅黑" panose="020B0503020204020204" pitchFamily="34" charset="-122"/>
                <a:sym typeface="+mn-ea"/>
              </a:rPr>
              <a:t>：处理器核心扩展到</a:t>
            </a:r>
            <a:r>
              <a:rPr lang="en-US" altLang="zh-CN" dirty="0">
                <a:solidFill>
                  <a:srgbClr val="002060"/>
                </a:solidFill>
                <a:latin typeface="微软雅黑" panose="020B0503020204020204" pitchFamily="34" charset="-122"/>
                <a:ea typeface="微软雅黑" panose="020B0503020204020204" pitchFamily="34" charset="-122"/>
                <a:sym typeface="+mn-ea"/>
              </a:rPr>
              <a:t>16</a:t>
            </a:r>
            <a:r>
              <a:rPr lang="zh-CN" altLang="en-US" dirty="0">
                <a:solidFill>
                  <a:srgbClr val="002060"/>
                </a:solidFill>
                <a:latin typeface="微软雅黑" panose="020B0503020204020204" pitchFamily="34" charset="-122"/>
                <a:ea typeface="微软雅黑" panose="020B0503020204020204" pitchFamily="34" charset="-122"/>
                <a:sym typeface="+mn-ea"/>
              </a:rPr>
              <a:t>个，增强计算并行处理能力。</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r>
              <a:rPr lang="en-US" altLang="zh-CN" dirty="0">
                <a:solidFill>
                  <a:srgbClr val="002060"/>
                </a:solidFill>
                <a:latin typeface="微软雅黑" panose="020B0503020204020204" pitchFamily="34" charset="-122"/>
                <a:ea typeface="微软雅黑" panose="020B0503020204020204" pitchFamily="34" charset="-122"/>
                <a:sym typeface="+mn-ea"/>
              </a:rPr>
              <a:t>- **</a:t>
            </a:r>
            <a:r>
              <a:rPr lang="zh-CN" altLang="en-US" dirty="0">
                <a:solidFill>
                  <a:srgbClr val="002060"/>
                </a:solidFill>
                <a:latin typeface="微软雅黑" panose="020B0503020204020204" pitchFamily="34" charset="-122"/>
                <a:ea typeface="微软雅黑" panose="020B0503020204020204" pitchFamily="34" charset="-122"/>
                <a:sym typeface="+mn-ea"/>
              </a:rPr>
              <a:t>模块构成</a:t>
            </a:r>
            <a:r>
              <a:rPr lang="en-US" altLang="zh-CN" dirty="0">
                <a:solidFill>
                  <a:srgbClr val="002060"/>
                </a:solidFill>
                <a:latin typeface="微软雅黑" panose="020B0503020204020204" pitchFamily="34" charset="-122"/>
                <a:ea typeface="微软雅黑" panose="020B0503020204020204" pitchFamily="34" charset="-122"/>
                <a:sym typeface="+mn-ea"/>
              </a:rPr>
              <a:t>**</a:t>
            </a:r>
            <a:r>
              <a:rPr lang="zh-CN" altLang="en-US" dirty="0">
                <a:solidFill>
                  <a:srgbClr val="002060"/>
                </a:solidFill>
                <a:latin typeface="微软雅黑" panose="020B0503020204020204" pitchFamily="34" charset="-122"/>
                <a:ea typeface="微软雅黑" panose="020B0503020204020204" pitchFamily="34" charset="-122"/>
                <a:sym typeface="+mn-ea"/>
              </a:rPr>
              <a:t>：每片由</a:t>
            </a:r>
            <a:r>
              <a:rPr lang="en-US" altLang="zh-CN" dirty="0">
                <a:solidFill>
                  <a:srgbClr val="002060"/>
                </a:solidFill>
                <a:latin typeface="微软雅黑" panose="020B0503020204020204" pitchFamily="34" charset="-122"/>
                <a:ea typeface="微软雅黑" panose="020B0503020204020204" pitchFamily="34" charset="-122"/>
                <a:sym typeface="+mn-ea"/>
              </a:rPr>
              <a:t>“</a:t>
            </a:r>
            <a:r>
              <a:rPr lang="zh-CN" altLang="en-US" dirty="0">
                <a:solidFill>
                  <a:srgbClr val="002060"/>
                </a:solidFill>
                <a:latin typeface="微软雅黑" panose="020B0503020204020204" pitchFamily="34" charset="-122"/>
                <a:ea typeface="微软雅黑" panose="020B0503020204020204" pitchFamily="34" charset="-122"/>
                <a:sym typeface="+mn-ea"/>
              </a:rPr>
              <a:t>控制逻辑</a:t>
            </a:r>
            <a:r>
              <a:rPr lang="en-US" altLang="zh-CN" dirty="0">
                <a:solidFill>
                  <a:srgbClr val="002060"/>
                </a:solidFill>
                <a:latin typeface="微软雅黑" panose="020B0503020204020204" pitchFamily="34" charset="-122"/>
                <a:ea typeface="微软雅黑" panose="020B0503020204020204" pitchFamily="34" charset="-122"/>
                <a:sym typeface="+mn-ea"/>
              </a:rPr>
              <a:t> + </a:t>
            </a:r>
            <a:r>
              <a:rPr lang="zh-CN" altLang="en-US" dirty="0">
                <a:solidFill>
                  <a:srgbClr val="002060"/>
                </a:solidFill>
                <a:latin typeface="微软雅黑" panose="020B0503020204020204" pitchFamily="34" charset="-122"/>
                <a:ea typeface="微软雅黑" panose="020B0503020204020204" pitchFamily="34" charset="-122"/>
                <a:sym typeface="+mn-ea"/>
              </a:rPr>
              <a:t>足够的</a:t>
            </a:r>
            <a:r>
              <a:rPr lang="en-US" altLang="zh-CN" dirty="0">
                <a:solidFill>
                  <a:srgbClr val="002060"/>
                </a:solidFill>
                <a:latin typeface="微软雅黑" panose="020B0503020204020204" pitchFamily="34" charset="-122"/>
                <a:ea typeface="微软雅黑" panose="020B0503020204020204" pitchFamily="34" charset="-122"/>
                <a:sym typeface="+mn-ea"/>
              </a:rPr>
              <a:t>RAM”</a:t>
            </a:r>
            <a:r>
              <a:rPr lang="zh-CN" altLang="en-US" dirty="0">
                <a:solidFill>
                  <a:srgbClr val="002060"/>
                </a:solidFill>
                <a:latin typeface="微软雅黑" panose="020B0503020204020204" pitchFamily="34" charset="-122"/>
                <a:ea typeface="微软雅黑" panose="020B0503020204020204" pitchFamily="34" charset="-122"/>
                <a:sym typeface="+mn-ea"/>
              </a:rPr>
              <a:t>组成，无主内存设计，减少对主内存依赖，优化数据存储和访问，提升性能、降低能耗。</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r>
              <a:rPr lang="en-US" altLang="zh-CN" dirty="0">
                <a:solidFill>
                  <a:srgbClr val="002060"/>
                </a:solidFill>
                <a:latin typeface="微软雅黑" panose="020B0503020204020204" pitchFamily="34" charset="-122"/>
                <a:ea typeface="微软雅黑" panose="020B0503020204020204" pitchFamily="34" charset="-122"/>
                <a:sym typeface="+mn-ea"/>
              </a:rPr>
              <a:t>- **</a:t>
            </a:r>
            <a:r>
              <a:rPr lang="zh-CN" altLang="en-US" dirty="0">
                <a:solidFill>
                  <a:srgbClr val="002060"/>
                </a:solidFill>
                <a:latin typeface="微软雅黑" panose="020B0503020204020204" pitchFamily="34" charset="-122"/>
                <a:ea typeface="微软雅黑" panose="020B0503020204020204" pitchFamily="34" charset="-122"/>
                <a:sym typeface="+mn-ea"/>
              </a:rPr>
              <a:t>制造工艺与参数</a:t>
            </a:r>
            <a:r>
              <a:rPr lang="en-US" altLang="zh-CN" dirty="0">
                <a:solidFill>
                  <a:srgbClr val="002060"/>
                </a:solidFill>
                <a:latin typeface="微软雅黑" panose="020B0503020204020204" pitchFamily="34" charset="-122"/>
                <a:ea typeface="微软雅黑" panose="020B0503020204020204" pitchFamily="34" charset="-122"/>
                <a:sym typeface="+mn-ea"/>
              </a:rPr>
              <a:t>**</a:t>
            </a:r>
            <a:r>
              <a:rPr lang="zh-CN" altLang="en-US" dirty="0">
                <a:solidFill>
                  <a:srgbClr val="002060"/>
                </a:solidFill>
                <a:latin typeface="微软雅黑" panose="020B0503020204020204" pitchFamily="34" charset="-122"/>
                <a:ea typeface="微软雅黑" panose="020B0503020204020204" pitchFamily="34" charset="-122"/>
                <a:sym typeface="+mn-ea"/>
              </a:rPr>
              <a:t>：采用</a:t>
            </a:r>
            <a:r>
              <a:rPr lang="en-US" altLang="zh-CN" dirty="0">
                <a:solidFill>
                  <a:srgbClr val="002060"/>
                </a:solidFill>
                <a:latin typeface="微软雅黑" panose="020B0503020204020204" pitchFamily="34" charset="-122"/>
                <a:ea typeface="微软雅黑" panose="020B0503020204020204" pitchFamily="34" charset="-122"/>
                <a:sym typeface="+mn-ea"/>
              </a:rPr>
              <a:t>28nm</a:t>
            </a:r>
            <a:r>
              <a:rPr lang="zh-CN" altLang="en-US" dirty="0">
                <a:solidFill>
                  <a:srgbClr val="002060"/>
                </a:solidFill>
                <a:latin typeface="微软雅黑" panose="020B0503020204020204" pitchFamily="34" charset="-122"/>
                <a:ea typeface="微软雅黑" panose="020B0503020204020204" pitchFamily="34" charset="-122"/>
                <a:sym typeface="+mn-ea"/>
              </a:rPr>
              <a:t>工艺，频率</a:t>
            </a:r>
            <a:r>
              <a:rPr lang="en-US" altLang="zh-CN" dirty="0">
                <a:solidFill>
                  <a:srgbClr val="002060"/>
                </a:solidFill>
                <a:latin typeface="微软雅黑" panose="020B0503020204020204" pitchFamily="34" charset="-122"/>
                <a:ea typeface="微软雅黑" panose="020B0503020204020204" pitchFamily="34" charset="-122"/>
                <a:sym typeface="+mn-ea"/>
              </a:rPr>
              <a:t>606MHz </a:t>
            </a:r>
            <a:r>
              <a:rPr lang="zh-CN" altLang="en-US" dirty="0">
                <a:solidFill>
                  <a:srgbClr val="002060"/>
                </a:solidFill>
                <a:latin typeface="微软雅黑" panose="020B0503020204020204" pitchFamily="34" charset="-122"/>
                <a:ea typeface="微软雅黑" panose="020B0503020204020204" pitchFamily="34" charset="-122"/>
                <a:sym typeface="+mn-ea"/>
              </a:rPr>
              <a:t>，面积</a:t>
            </a:r>
            <a:r>
              <a:rPr lang="en-US" altLang="zh-CN" dirty="0">
                <a:solidFill>
                  <a:srgbClr val="002060"/>
                </a:solidFill>
                <a:latin typeface="微软雅黑" panose="020B0503020204020204" pitchFamily="34" charset="-122"/>
                <a:ea typeface="微软雅黑" panose="020B0503020204020204" pitchFamily="34" charset="-122"/>
                <a:sym typeface="+mn-ea"/>
              </a:rPr>
              <a:t>67.7mm</a:t>
            </a:r>
            <a:r>
              <a:rPr lang="en-US" altLang="en-US" dirty="0">
                <a:solidFill>
                  <a:srgbClr val="002060"/>
                </a:solidFill>
                <a:latin typeface="微软雅黑" panose="020B0503020204020204" pitchFamily="34" charset="-122"/>
                <a:ea typeface="微软雅黑" panose="020B0503020204020204" pitchFamily="34" charset="-122"/>
                <a:sym typeface="+mn-ea"/>
              </a:rPr>
              <a:t>²</a:t>
            </a:r>
            <a:r>
              <a:rPr lang="en-US" altLang="zh-CN" dirty="0">
                <a:solidFill>
                  <a:srgbClr val="002060"/>
                </a:solidFill>
                <a:latin typeface="微软雅黑" panose="020B0503020204020204" pitchFamily="34" charset="-122"/>
                <a:ea typeface="微软雅黑" panose="020B0503020204020204" pitchFamily="34" charset="-122"/>
                <a:sym typeface="+mn-ea"/>
              </a:rPr>
              <a:t> </a:t>
            </a:r>
            <a:r>
              <a:rPr lang="zh-CN" altLang="en-US" dirty="0">
                <a:solidFill>
                  <a:srgbClr val="002060"/>
                </a:solidFill>
                <a:latin typeface="微软雅黑" panose="020B0503020204020204" pitchFamily="34" charset="-122"/>
                <a:ea typeface="微软雅黑" panose="020B0503020204020204" pitchFamily="34" charset="-122"/>
                <a:sym typeface="+mn-ea"/>
              </a:rPr>
              <a:t>，功耗</a:t>
            </a:r>
            <a:r>
              <a:rPr lang="en-US" altLang="zh-CN" dirty="0">
                <a:solidFill>
                  <a:srgbClr val="002060"/>
                </a:solidFill>
                <a:latin typeface="微软雅黑" panose="020B0503020204020204" pitchFamily="34" charset="-122"/>
                <a:ea typeface="微软雅黑" panose="020B0503020204020204" pitchFamily="34" charset="-122"/>
                <a:sym typeface="+mn-ea"/>
              </a:rPr>
              <a:t>16W </a:t>
            </a:r>
            <a:r>
              <a:rPr lang="zh-CN" altLang="en-US" dirty="0">
                <a:solidFill>
                  <a:srgbClr val="002060"/>
                </a:solidFill>
                <a:latin typeface="微软雅黑" panose="020B0503020204020204" pitchFamily="34" charset="-122"/>
                <a:ea typeface="微软雅黑" panose="020B0503020204020204" pitchFamily="34" charset="-122"/>
                <a:sym typeface="+mn-ea"/>
              </a:rPr>
              <a:t>。</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r>
              <a:rPr lang="en-US" altLang="zh-CN" dirty="0">
                <a:solidFill>
                  <a:srgbClr val="002060"/>
                </a:solidFill>
                <a:latin typeface="微软雅黑" panose="020B0503020204020204" pitchFamily="34" charset="-122"/>
                <a:ea typeface="微软雅黑" panose="020B0503020204020204" pitchFamily="34" charset="-122"/>
                <a:sym typeface="+mn-ea"/>
              </a:rPr>
              <a:t>- **</a:t>
            </a:r>
            <a:r>
              <a:rPr lang="zh-CN" altLang="en-US" dirty="0">
                <a:solidFill>
                  <a:srgbClr val="002060"/>
                </a:solidFill>
                <a:latin typeface="微软雅黑" panose="020B0503020204020204" pitchFamily="34" charset="-122"/>
                <a:ea typeface="微软雅黑" panose="020B0503020204020204" pitchFamily="34" charset="-122"/>
                <a:sym typeface="+mn-ea"/>
              </a:rPr>
              <a:t>功能支持</a:t>
            </a:r>
            <a:r>
              <a:rPr lang="en-US" altLang="zh-CN" dirty="0">
                <a:solidFill>
                  <a:srgbClr val="002060"/>
                </a:solidFill>
                <a:latin typeface="微软雅黑" panose="020B0503020204020204" pitchFamily="34" charset="-122"/>
                <a:ea typeface="微软雅黑" panose="020B0503020204020204" pitchFamily="34" charset="-122"/>
                <a:sym typeface="+mn-ea"/>
              </a:rPr>
              <a:t>**</a:t>
            </a:r>
            <a:r>
              <a:rPr lang="zh-CN" altLang="en-US" dirty="0">
                <a:solidFill>
                  <a:srgbClr val="002060"/>
                </a:solidFill>
                <a:latin typeface="微软雅黑" panose="020B0503020204020204" pitchFamily="34" charset="-122"/>
                <a:ea typeface="微软雅黑" panose="020B0503020204020204" pitchFamily="34" charset="-122"/>
                <a:sym typeface="+mn-ea"/>
              </a:rPr>
              <a:t>：支持推理算法、训练、权值预训练，功能更全面，适用于多种机器学习场景。</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endParaRPr lang="zh-CN" altLang="en-US"/>
          </a:p>
          <a:p>
            <a:r>
              <a:rPr lang="zh-CN" altLang="en-US">
                <a:sym typeface="+mn-ea"/>
              </a:rPr>
              <a:t>DaDianNao的设计针对两个问题：</a:t>
            </a:r>
            <a:endParaRPr lang="zh-CN" altLang="en-US">
              <a:sym typeface="+mn-ea"/>
            </a:endParaRPr>
          </a:p>
          <a:p>
            <a:r>
              <a:rPr lang="en-US" altLang="zh-CN">
                <a:sym typeface="+mn-ea"/>
              </a:rPr>
              <a:t>1.</a:t>
            </a:r>
            <a:r>
              <a:rPr lang="zh-CN" altLang="en-US" dirty="0">
                <a:solidFill>
                  <a:srgbClr val="002060"/>
                </a:solidFill>
                <a:latin typeface="微软雅黑" panose="020B0503020204020204" pitchFamily="34" charset="-122"/>
                <a:ea typeface="微软雅黑" panose="020B0503020204020204" pitchFamily="34" charset="-122"/>
                <a:sym typeface="+mn-ea"/>
              </a:rPr>
              <a:t>神经网络的规模不断增大，神经元参数等数据量急剧增加，例如，约</a:t>
            </a:r>
            <a:r>
              <a:rPr lang="en-US" altLang="zh-CN" dirty="0">
                <a:solidFill>
                  <a:srgbClr val="002060"/>
                </a:solidFill>
                <a:latin typeface="微软雅黑" panose="020B0503020204020204" pitchFamily="34" charset="-122"/>
                <a:ea typeface="微软雅黑" panose="020B0503020204020204" pitchFamily="34" charset="-122"/>
                <a:sym typeface="+mn-ea"/>
              </a:rPr>
              <a:t>10</a:t>
            </a:r>
            <a:r>
              <a:rPr lang="zh-CN" altLang="en-US" dirty="0">
                <a:solidFill>
                  <a:srgbClr val="002060"/>
                </a:solidFill>
                <a:latin typeface="微软雅黑" panose="020B0503020204020204" pitchFamily="34" charset="-122"/>
                <a:ea typeface="微软雅黑" panose="020B0503020204020204" pitchFamily="34" charset="-122"/>
                <a:sym typeface="+mn-ea"/>
              </a:rPr>
              <a:t>亿个参数的神经网络。</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r>
              <a:rPr lang="en-US" altLang="zh-CN">
                <a:sym typeface="+mn-ea"/>
              </a:rPr>
              <a:t>2.</a:t>
            </a:r>
            <a:r>
              <a:rPr lang="zh-CN" altLang="en-US">
                <a:sym typeface="+mn-ea"/>
              </a:rPr>
              <a:t>在之前DianNao的实施方案中，其</a:t>
            </a:r>
            <a:r>
              <a:rPr lang="zh-CN" altLang="en-US" dirty="0">
                <a:solidFill>
                  <a:srgbClr val="002060"/>
                </a:solidFill>
                <a:latin typeface="微软雅黑" panose="020B0503020204020204" pitchFamily="34" charset="-122"/>
                <a:ea typeface="微软雅黑" panose="020B0503020204020204" pitchFamily="34" charset="-122"/>
                <a:sym typeface="+mn-ea"/>
              </a:rPr>
              <a:t>频繁的主内存访问极大限制了芯片的性能和能量效率。</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endParaRPr lang="zh-CN" altLang="en-US" dirty="0">
              <a:solidFill>
                <a:srgbClr val="002060"/>
              </a:solidFill>
              <a:latin typeface="微软雅黑" panose="020B0503020204020204" pitchFamily="34" charset="-122"/>
              <a:ea typeface="微软雅黑" panose="020B0503020204020204" pitchFamily="34" charset="-122"/>
              <a:sym typeface="+mn-ea"/>
            </a:endParaRPr>
          </a:p>
          <a:p>
            <a:r>
              <a:rPr lang="zh-CN" altLang="en-US">
                <a:sym typeface="+mn-ea"/>
              </a:rPr>
              <a:t>DaDianNao是在DianNao的基础之上构建的多核处理器，其处理器核心的规模扩大到 16 个，同时增大了片上内存。</a:t>
            </a:r>
            <a:endParaRPr lang="zh-CN" altLang="en-US">
              <a:sym typeface="+mn-ea"/>
            </a:endParaRPr>
          </a:p>
          <a:p>
            <a:r>
              <a:rPr lang="zh-CN" altLang="en-US">
                <a:sym typeface="+mn-ea"/>
              </a:rPr>
              <a:t>DaDianNao 基于 28 nm 工艺，运行频率为 606 MHz，面积只有 67</a:t>
            </a:r>
            <a:r>
              <a:rPr lang="en-US" altLang="zh-CN">
                <a:sym typeface="+mn-ea"/>
              </a:rPr>
              <a:t>.</a:t>
            </a:r>
            <a:r>
              <a:rPr lang="zh-CN" altLang="en-US">
                <a:sym typeface="+mn-ea"/>
              </a:rPr>
              <a:t>7平方毫米，功率只有大约 16 w。DaDianNao 不仅支持推理算法，同时支持训练算法，以及权值预训练环节(RBI)。</a:t>
            </a:r>
            <a:endParaRPr lang="zh-CN" altLang="en-US">
              <a:sym typeface="+mn-ea"/>
            </a:endParaRPr>
          </a:p>
          <a:p>
            <a:r>
              <a:rPr lang="zh-CN" altLang="en-US">
                <a:sym typeface="+mn-ea"/>
              </a:rPr>
              <a:t>为了有效避免逻辑和数据的拥塞，DaDianNao采用如图所示的分块( tile-based)结构，将所有输出神经元的运算分为 16 个片段，分给相应的运算块(tile)。每个运算块( tile)同时处理 16 个输出</a:t>
            </a:r>
            <a:r>
              <a:rPr lang="zh-CN" altLang="en-US" dirty="0">
                <a:solidFill>
                  <a:srgbClr val="002060"/>
                </a:solidFill>
                <a:latin typeface="微软雅黑" panose="020B0503020204020204" pitchFamily="34" charset="-122"/>
                <a:ea typeface="微软雅黑" panose="020B0503020204020204" pitchFamily="34" charset="-122"/>
                <a:sym typeface="+mn-ea"/>
              </a:rPr>
              <a:t>节点对应的输入节点，因而单个芯片同时进行 256 个并行运算。</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endParaRPr lang="zh-CN" altLang="en-US" dirty="0">
              <a:solidFill>
                <a:srgbClr val="002060"/>
              </a:solidFill>
              <a:latin typeface="微软雅黑" panose="020B0503020204020204" pitchFamily="34" charset="-122"/>
              <a:ea typeface="微软雅黑" panose="020B0503020204020204" pitchFamily="34" charset="-122"/>
              <a:sym typeface="+mn-ea"/>
            </a:endParaRPr>
          </a:p>
          <a:p>
            <a:endParaRPr lang="en-US" altLang="zh-CN" dirty="0">
              <a:solidFill>
                <a:srgbClr val="002060"/>
              </a:solidFill>
              <a:latin typeface="微软雅黑" panose="020B0503020204020204" pitchFamily="34" charset="-122"/>
              <a:ea typeface="微软雅黑" panose="020B0503020204020204" pitchFamily="34" charset="-122"/>
              <a:sym typeface="+mn-ea"/>
            </a:endParaRPr>
          </a:p>
          <a:p>
            <a:r>
              <a:rPr lang="en-US" altLang="zh-CN" dirty="0">
                <a:solidFill>
                  <a:srgbClr val="002060"/>
                </a:solidFill>
                <a:latin typeface="微软雅黑" panose="020B0503020204020204" pitchFamily="34" charset="-122"/>
                <a:ea typeface="微软雅黑" panose="020B0503020204020204" pitchFamily="34" charset="-122"/>
                <a:sym typeface="+mn-ea"/>
              </a:rPr>
              <a:t>### </a:t>
            </a:r>
            <a:r>
              <a:rPr lang="zh-CN" altLang="en-US" dirty="0">
                <a:solidFill>
                  <a:srgbClr val="002060"/>
                </a:solidFill>
                <a:latin typeface="微软雅黑" panose="020B0503020204020204" pitchFamily="34" charset="-122"/>
                <a:ea typeface="微软雅黑" panose="020B0503020204020204" pitchFamily="34" charset="-122"/>
                <a:sym typeface="+mn-ea"/>
              </a:rPr>
              <a:t>布局图</a:t>
            </a:r>
            <a:endParaRPr lang="zh-CN" altLang="en-US" dirty="0">
              <a:solidFill>
                <a:srgbClr val="002060"/>
              </a:solidFill>
              <a:latin typeface="微软雅黑" panose="020B0503020204020204" pitchFamily="34" charset="-122"/>
              <a:ea typeface="微软雅黑" panose="020B0503020204020204" pitchFamily="34" charset="-122"/>
              <a:sym typeface="+mn-ea"/>
            </a:endParaRPr>
          </a:p>
          <a:p>
            <a:r>
              <a:rPr lang="zh-CN" altLang="en-US" dirty="0">
                <a:solidFill>
                  <a:srgbClr val="002060"/>
                </a:solidFill>
                <a:latin typeface="微软雅黑" panose="020B0503020204020204" pitchFamily="34" charset="-122"/>
                <a:ea typeface="微软雅黑" panose="020B0503020204020204" pitchFamily="34" charset="-122"/>
                <a:sym typeface="+mn-ea"/>
              </a:rPr>
              <a:t>右侧是</a:t>
            </a:r>
            <a:r>
              <a:rPr lang="en-US" altLang="zh-CN" dirty="0">
                <a:solidFill>
                  <a:srgbClr val="002060"/>
                </a:solidFill>
                <a:latin typeface="微软雅黑" panose="020B0503020204020204" pitchFamily="34" charset="-122"/>
                <a:ea typeface="微软雅黑" panose="020B0503020204020204" pitchFamily="34" charset="-122"/>
                <a:sym typeface="+mn-ea"/>
              </a:rPr>
              <a:t>DaDianNao</a:t>
            </a:r>
            <a:r>
              <a:rPr lang="zh-CN" altLang="en-US" dirty="0">
                <a:solidFill>
                  <a:srgbClr val="002060"/>
                </a:solidFill>
                <a:latin typeface="微软雅黑" panose="020B0503020204020204" pitchFamily="34" charset="-122"/>
                <a:ea typeface="微软雅黑" panose="020B0503020204020204" pitchFamily="34" charset="-122"/>
                <a:sym typeface="+mn-ea"/>
              </a:rPr>
              <a:t>节点布局图，显示</a:t>
            </a:r>
            <a:r>
              <a:rPr lang="en-US" altLang="zh-CN" dirty="0">
                <a:solidFill>
                  <a:srgbClr val="002060"/>
                </a:solidFill>
                <a:latin typeface="微软雅黑" panose="020B0503020204020204" pitchFamily="34" charset="-122"/>
                <a:ea typeface="微软雅黑" panose="020B0503020204020204" pitchFamily="34" charset="-122"/>
                <a:sym typeface="+mn-ea"/>
              </a:rPr>
              <a:t>16</a:t>
            </a:r>
            <a:r>
              <a:rPr lang="zh-CN" altLang="en-US" dirty="0">
                <a:solidFill>
                  <a:srgbClr val="002060"/>
                </a:solidFill>
                <a:latin typeface="微软雅黑" panose="020B0503020204020204" pitchFamily="34" charset="-122"/>
                <a:ea typeface="微软雅黑" panose="020B0503020204020204" pitchFamily="34" charset="-122"/>
                <a:sym typeface="+mn-ea"/>
              </a:rPr>
              <a:t>个</a:t>
            </a:r>
            <a:r>
              <a:rPr lang="en-US" altLang="zh-CN" dirty="0">
                <a:solidFill>
                  <a:srgbClr val="002060"/>
                </a:solidFill>
                <a:latin typeface="微软雅黑" panose="020B0503020204020204" pitchFamily="34" charset="-122"/>
                <a:ea typeface="微软雅黑" panose="020B0503020204020204" pitchFamily="34" charset="-122"/>
                <a:sym typeface="+mn-ea"/>
              </a:rPr>
              <a:t>Tile</a:t>
            </a:r>
            <a:r>
              <a:rPr lang="zh-CN" altLang="en-US" dirty="0">
                <a:solidFill>
                  <a:srgbClr val="002060"/>
                </a:solidFill>
                <a:latin typeface="微软雅黑" panose="020B0503020204020204" pitchFamily="34" charset="-122"/>
                <a:ea typeface="微软雅黑" panose="020B0503020204020204" pitchFamily="34" charset="-122"/>
                <a:sym typeface="+mn-ea"/>
              </a:rPr>
              <a:t>和</a:t>
            </a:r>
            <a:r>
              <a:rPr lang="en-US" altLang="zh-CN" dirty="0">
                <a:solidFill>
                  <a:srgbClr val="002060"/>
                </a:solidFill>
                <a:latin typeface="微软雅黑" panose="020B0503020204020204" pitchFamily="34" charset="-122"/>
                <a:ea typeface="微软雅黑" panose="020B0503020204020204" pitchFamily="34" charset="-122"/>
                <a:sym typeface="+mn-ea"/>
              </a:rPr>
              <a:t>Central Block</a:t>
            </a:r>
            <a:r>
              <a:rPr lang="zh-CN" altLang="en-US" dirty="0">
                <a:solidFill>
                  <a:srgbClr val="002060"/>
                </a:solidFill>
                <a:latin typeface="微软雅黑" panose="020B0503020204020204" pitchFamily="34" charset="-122"/>
                <a:ea typeface="微软雅黑" panose="020B0503020204020204" pitchFamily="34" charset="-122"/>
                <a:sym typeface="+mn-ea"/>
              </a:rPr>
              <a:t>分布，体现芯片内部结构设计</a:t>
            </a:r>
            <a:r>
              <a:rPr lang="en-US" altLang="zh-CN" dirty="0">
                <a:solidFill>
                  <a:srgbClr val="002060"/>
                </a:solidFill>
                <a:latin typeface="微软雅黑" panose="020B0503020204020204" pitchFamily="34" charset="-122"/>
                <a:ea typeface="微软雅黑" panose="020B0503020204020204" pitchFamily="34" charset="-122"/>
                <a:sym typeface="+mn-ea"/>
              </a:rPr>
              <a:t> </a:t>
            </a:r>
            <a:r>
              <a:rPr lang="zh-CN" altLang="en-US" dirty="0">
                <a:solidFill>
                  <a:srgbClr val="002060"/>
                </a:solidFill>
                <a:latin typeface="微软雅黑" panose="020B0503020204020204" pitchFamily="34" charset="-122"/>
                <a:ea typeface="微软雅黑" panose="020B0503020204020204" pitchFamily="34" charset="-122"/>
                <a:sym typeface="+mn-ea"/>
              </a:rPr>
              <a:t>。</a:t>
            </a:r>
            <a:r>
              <a:rPr lang="en-US" altLang="zh-CN" dirty="0">
                <a:solidFill>
                  <a:srgbClr val="002060"/>
                </a:solidFill>
                <a:latin typeface="微软雅黑" panose="020B0503020204020204" pitchFamily="34" charset="-122"/>
                <a:ea typeface="微软雅黑" panose="020B0503020204020204" pitchFamily="34" charset="-122"/>
                <a:sym typeface="+mn-ea"/>
              </a:rPr>
              <a:t> </a:t>
            </a:r>
            <a:endParaRPr lang="en-US" altLang="zh-CN" dirty="0">
              <a:solidFill>
                <a:srgbClr val="002060"/>
              </a:solidFill>
              <a:latin typeface="微软雅黑" panose="020B0503020204020204" pitchFamily="34" charset="-122"/>
              <a:ea typeface="微软雅黑" panose="020B0503020204020204" pitchFamily="34" charset="-122"/>
              <a:sym typeface="+mn-ea"/>
            </a:endParaRPr>
          </a:p>
          <a:p>
            <a:endParaRPr lang="zh-CN" altLang="en-US" dirty="0">
              <a:solidFill>
                <a:srgbClr val="002060"/>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这张</a:t>
            </a:r>
            <a:r>
              <a:rPr lang="en-US" altLang="zh-CN"/>
              <a:t>PPT</a:t>
            </a:r>
            <a:r>
              <a:rPr lang="zh-CN" altLang="en-US"/>
              <a:t>介绍了</a:t>
            </a:r>
            <a:r>
              <a:rPr lang="en-US" altLang="zh-CN"/>
              <a:t>ShiDianNao</a:t>
            </a:r>
            <a:r>
              <a:rPr lang="zh-CN" altLang="en-US"/>
              <a:t>芯片。</a:t>
            </a:r>
            <a:endParaRPr lang="zh-CN" altLang="en-US"/>
          </a:p>
          <a:p>
            <a:endParaRPr lang="en-US" altLang="zh-CN"/>
          </a:p>
          <a:p>
            <a:r>
              <a:rPr lang="en-US" altLang="zh-CN"/>
              <a:t>### </a:t>
            </a:r>
            <a:r>
              <a:rPr lang="zh-CN" altLang="en-US"/>
              <a:t>设计需求</a:t>
            </a:r>
            <a:endParaRPr lang="zh-CN" altLang="en-US"/>
          </a:p>
          <a:p>
            <a:r>
              <a:rPr lang="en-US" altLang="zh-CN"/>
              <a:t>- **</a:t>
            </a:r>
            <a:r>
              <a:rPr lang="zh-CN" altLang="en-US"/>
              <a:t>应用场景</a:t>
            </a:r>
            <a:r>
              <a:rPr lang="en-US" altLang="zh-CN"/>
              <a:t>**</a:t>
            </a:r>
            <a:r>
              <a:rPr lang="zh-CN" altLang="en-US"/>
              <a:t>：面向嵌入式系统中的大规模图像应用</a:t>
            </a:r>
            <a:r>
              <a:rPr lang="en-US" altLang="zh-CN"/>
              <a:t> </a:t>
            </a:r>
            <a:r>
              <a:rPr lang="zh-CN" altLang="en-US"/>
              <a:t>，此类应用对芯片的处理能力和能耗有特殊要求。</a:t>
            </a:r>
            <a:endParaRPr lang="zh-CN" altLang="en-US"/>
          </a:p>
          <a:p>
            <a:r>
              <a:rPr lang="en-US" altLang="zh-CN"/>
              <a:t>- **</a:t>
            </a:r>
            <a:r>
              <a:rPr lang="zh-CN" altLang="en-US"/>
              <a:t>能耗痛点</a:t>
            </a:r>
            <a:r>
              <a:rPr lang="en-US" altLang="zh-CN"/>
              <a:t>**</a:t>
            </a:r>
            <a:r>
              <a:rPr lang="zh-CN" altLang="en-US"/>
              <a:t>：发现高能耗主要源于内存访问而非计算本身</a:t>
            </a:r>
            <a:r>
              <a:rPr lang="en-US" altLang="zh-CN"/>
              <a:t> </a:t>
            </a:r>
            <a:r>
              <a:rPr lang="zh-CN" altLang="en-US"/>
              <a:t>，因此需要优化内存访问来降低能耗。</a:t>
            </a:r>
            <a:endParaRPr lang="zh-CN" altLang="en-US"/>
          </a:p>
          <a:p>
            <a:endParaRPr lang="en-US" altLang="zh-CN"/>
          </a:p>
          <a:p>
            <a:r>
              <a:rPr lang="en-US" altLang="zh-CN"/>
              <a:t>### </a:t>
            </a:r>
            <a:r>
              <a:rPr lang="zh-CN" altLang="en-US"/>
              <a:t>主要特点</a:t>
            </a:r>
            <a:endParaRPr lang="zh-CN" altLang="en-US"/>
          </a:p>
          <a:p>
            <a:r>
              <a:rPr lang="en-US" altLang="zh-CN"/>
              <a:t>- **</a:t>
            </a:r>
            <a:r>
              <a:rPr lang="zh-CN" altLang="en-US"/>
              <a:t>内存优化</a:t>
            </a:r>
            <a:r>
              <a:rPr lang="en-US" altLang="zh-CN"/>
              <a:t>**</a:t>
            </a:r>
            <a:r>
              <a:rPr lang="zh-CN" altLang="en-US"/>
              <a:t>：去除对</a:t>
            </a:r>
            <a:r>
              <a:rPr lang="en-US" altLang="zh-CN"/>
              <a:t>DRAM</a:t>
            </a:r>
            <a:r>
              <a:rPr lang="zh-CN" altLang="en-US"/>
              <a:t>（动态随机存取存储器</a:t>
            </a:r>
            <a:r>
              <a:rPr lang="en-US" altLang="zh-CN"/>
              <a:t> </a:t>
            </a:r>
            <a:r>
              <a:rPr lang="zh-CN" altLang="en-US"/>
              <a:t>）的内存访问，减少因内存访问带来的能耗和性能瓶颈。</a:t>
            </a:r>
            <a:endParaRPr lang="zh-CN" altLang="en-US"/>
          </a:p>
          <a:p>
            <a:r>
              <a:rPr lang="en-US" altLang="zh-CN"/>
              <a:t>- **</a:t>
            </a:r>
            <a:r>
              <a:rPr lang="zh-CN" altLang="en-US"/>
              <a:t>定制设计</a:t>
            </a:r>
            <a:r>
              <a:rPr lang="en-US" altLang="zh-CN"/>
              <a:t>**</a:t>
            </a:r>
            <a:r>
              <a:rPr lang="zh-CN" altLang="en-US"/>
              <a:t>：针对</a:t>
            </a:r>
            <a:r>
              <a:rPr lang="en-US" altLang="zh-CN"/>
              <a:t>CNN</a:t>
            </a:r>
            <a:r>
              <a:rPr lang="zh-CN" altLang="en-US"/>
              <a:t>（卷积神经网络</a:t>
            </a:r>
            <a:r>
              <a:rPr lang="en-US" altLang="zh-CN"/>
              <a:t> </a:t>
            </a:r>
            <a:r>
              <a:rPr lang="zh-CN" altLang="en-US"/>
              <a:t>）的数据访问模式进行定制化设计，适配</a:t>
            </a:r>
            <a:r>
              <a:rPr lang="en-US" altLang="zh-CN"/>
              <a:t>CNN</a:t>
            </a:r>
            <a:r>
              <a:rPr lang="zh-CN" altLang="en-US"/>
              <a:t>运算特点，提升运算效率。</a:t>
            </a:r>
            <a:endParaRPr lang="zh-CN" altLang="en-US"/>
          </a:p>
          <a:p>
            <a:endParaRPr lang="en-US" altLang="zh-CN"/>
          </a:p>
          <a:p>
            <a:r>
              <a:rPr lang="en-US" altLang="zh-CN"/>
              <a:t>### </a:t>
            </a:r>
            <a:r>
              <a:rPr lang="zh-CN" altLang="en-US"/>
              <a:t>性能表现</a:t>
            </a:r>
            <a:endParaRPr lang="zh-CN" altLang="en-US"/>
          </a:p>
          <a:p>
            <a:r>
              <a:rPr lang="en-US" altLang="zh-CN"/>
              <a:t>- **</a:t>
            </a:r>
            <a:r>
              <a:rPr lang="zh-CN" altLang="en-US"/>
              <a:t>能量利用率</a:t>
            </a:r>
            <a:r>
              <a:rPr lang="en-US" altLang="zh-CN"/>
              <a:t>**</a:t>
            </a:r>
            <a:r>
              <a:rPr lang="zh-CN" altLang="en-US"/>
              <a:t>：能量利用率达到</a:t>
            </a:r>
            <a:r>
              <a:rPr lang="en-US" altLang="zh-CN"/>
              <a:t>60</a:t>
            </a:r>
            <a:r>
              <a:rPr lang="zh-CN" altLang="en-US"/>
              <a:t>倍</a:t>
            </a:r>
            <a:r>
              <a:rPr lang="en-US" altLang="zh-CN"/>
              <a:t> </a:t>
            </a:r>
            <a:r>
              <a:rPr lang="zh-CN" altLang="en-US"/>
              <a:t>，相比其他方案在能耗方面有显著优势。</a:t>
            </a:r>
            <a:endParaRPr lang="zh-CN" altLang="en-US"/>
          </a:p>
          <a:p>
            <a:r>
              <a:rPr lang="en-US" altLang="zh-CN"/>
              <a:t>- **</a:t>
            </a:r>
            <a:r>
              <a:rPr lang="zh-CN" altLang="en-US"/>
              <a:t>运算速度</a:t>
            </a:r>
            <a:r>
              <a:rPr lang="en-US" altLang="zh-CN"/>
              <a:t>**</a:t>
            </a:r>
            <a:r>
              <a:rPr lang="zh-CN" altLang="en-US"/>
              <a:t>：与</a:t>
            </a:r>
            <a:r>
              <a:rPr lang="en-US" altLang="zh-CN"/>
              <a:t>NVIDIA K20M GPU</a:t>
            </a:r>
            <a:r>
              <a:rPr lang="zh-CN" altLang="en-US"/>
              <a:t>相比，提速</a:t>
            </a:r>
            <a:r>
              <a:rPr lang="en-US" altLang="zh-CN"/>
              <a:t>30</a:t>
            </a:r>
            <a:r>
              <a:rPr lang="zh-CN" altLang="en-US"/>
              <a:t>倍</a:t>
            </a:r>
            <a:r>
              <a:rPr lang="en-US" altLang="zh-CN"/>
              <a:t> </a:t>
            </a:r>
            <a:r>
              <a:rPr lang="zh-CN" altLang="en-US"/>
              <a:t>，体现了在运算速度上的大幅提升。</a:t>
            </a:r>
            <a:endParaRPr lang="zh-CN" altLang="en-US"/>
          </a:p>
          <a:p>
            <a:endParaRPr lang="en-US" altLang="zh-CN"/>
          </a:p>
          <a:p>
            <a:r>
              <a:rPr lang="en-US" altLang="zh-CN"/>
              <a:t>### </a:t>
            </a:r>
            <a:r>
              <a:rPr lang="zh-CN" altLang="en-US"/>
              <a:t>布局图</a:t>
            </a:r>
            <a:endParaRPr lang="zh-CN" altLang="en-US"/>
          </a:p>
          <a:p>
            <a:r>
              <a:rPr lang="zh-CN" altLang="en-US"/>
              <a:t>右侧是</a:t>
            </a:r>
            <a:r>
              <a:rPr lang="en-US" altLang="zh-CN"/>
              <a:t>ShiDianNao</a:t>
            </a:r>
            <a:r>
              <a:rPr lang="zh-CN" altLang="en-US"/>
              <a:t>芯片布局图，标注了输入神经元缓冲区（</a:t>
            </a:r>
            <a:r>
              <a:rPr lang="en-US" altLang="zh-CN"/>
              <a:t>NBin</a:t>
            </a:r>
            <a:r>
              <a:rPr lang="zh-CN" altLang="en-US"/>
              <a:t>）、输出神经元缓冲区（</a:t>
            </a:r>
            <a:r>
              <a:rPr lang="en-US" altLang="zh-CN"/>
              <a:t>NBout</a:t>
            </a:r>
            <a:r>
              <a:rPr lang="zh-CN" altLang="en-US"/>
              <a:t>）、神经功能单元（</a:t>
            </a:r>
            <a:r>
              <a:rPr lang="en-US" altLang="zh-CN"/>
              <a:t>NFU</a:t>
            </a:r>
            <a:r>
              <a:rPr lang="zh-CN" altLang="en-US"/>
              <a:t>）、突触权重缓冲区（</a:t>
            </a:r>
            <a:r>
              <a:rPr lang="en-US" altLang="zh-CN"/>
              <a:t>SB</a:t>
            </a:r>
            <a:r>
              <a:rPr lang="zh-CN" altLang="en-US"/>
              <a:t>）等部分的位置</a:t>
            </a:r>
            <a:r>
              <a:rPr lang="en-US" altLang="zh-CN"/>
              <a:t> </a:t>
            </a:r>
            <a:r>
              <a:rPr lang="zh-CN" altLang="en-US"/>
              <a:t>，展示了芯片内部结构。</a:t>
            </a:r>
            <a:r>
              <a:rPr lang="en-US" altLang="zh-CN"/>
              <a:t> </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这张</a:t>
            </a:r>
            <a:r>
              <a:rPr lang="en-US" altLang="zh-CN"/>
              <a:t>PPT</a:t>
            </a:r>
            <a:r>
              <a:rPr lang="zh-CN" altLang="en-US"/>
              <a:t>介绍了</a:t>
            </a:r>
            <a:r>
              <a:rPr lang="en-US" altLang="zh-CN"/>
              <a:t>PuDianNao</a:t>
            </a:r>
            <a:r>
              <a:rPr lang="zh-CN" altLang="en-US"/>
              <a:t>芯片。</a:t>
            </a:r>
            <a:endParaRPr lang="zh-CN" altLang="en-US"/>
          </a:p>
          <a:p>
            <a:endParaRPr lang="en-US" altLang="zh-CN"/>
          </a:p>
          <a:p>
            <a:r>
              <a:rPr lang="en-US" altLang="zh-CN"/>
              <a:t>### </a:t>
            </a:r>
            <a:r>
              <a:rPr lang="zh-CN" altLang="en-US"/>
              <a:t>支持算法</a:t>
            </a:r>
            <a:endParaRPr lang="zh-CN" altLang="en-US"/>
          </a:p>
          <a:p>
            <a:r>
              <a:rPr lang="en-US" altLang="zh-CN"/>
              <a:t>PuDianNao</a:t>
            </a:r>
            <a:r>
              <a:rPr lang="zh-CN" altLang="en-US"/>
              <a:t>芯片支持</a:t>
            </a:r>
            <a:r>
              <a:rPr lang="en-US" altLang="zh-CN"/>
              <a:t>7</a:t>
            </a:r>
            <a:r>
              <a:rPr lang="zh-CN" altLang="en-US"/>
              <a:t>种主流机器学习算法，包括：</a:t>
            </a:r>
            <a:endParaRPr lang="zh-CN" altLang="en-US"/>
          </a:p>
          <a:p>
            <a:r>
              <a:rPr lang="en-US" altLang="zh-CN"/>
              <a:t>- **k - means</a:t>
            </a:r>
            <a:r>
              <a:rPr lang="zh-CN" altLang="en-US"/>
              <a:t>聚类</a:t>
            </a:r>
            <a:r>
              <a:rPr lang="en-US" altLang="zh-CN"/>
              <a:t>**</a:t>
            </a:r>
            <a:r>
              <a:rPr lang="zh-CN" altLang="en-US"/>
              <a:t>：用于数据聚类分析，将数据点划分到不同簇中。</a:t>
            </a:r>
            <a:endParaRPr lang="zh-CN" altLang="en-US"/>
          </a:p>
          <a:p>
            <a:r>
              <a:rPr lang="en-US" altLang="zh-CN"/>
              <a:t>- **k - NN</a:t>
            </a:r>
            <a:r>
              <a:rPr lang="zh-CN" altLang="en-US"/>
              <a:t>算法</a:t>
            </a:r>
            <a:r>
              <a:rPr lang="en-US" altLang="zh-CN"/>
              <a:t>**</a:t>
            </a:r>
            <a:r>
              <a:rPr lang="zh-CN" altLang="en-US"/>
              <a:t>：</a:t>
            </a:r>
            <a:r>
              <a:rPr lang="en-US" altLang="zh-CN"/>
              <a:t>k</a:t>
            </a:r>
            <a:r>
              <a:rPr lang="zh-CN" altLang="en-US"/>
              <a:t>近邻算法，根据数据点的</a:t>
            </a:r>
            <a:r>
              <a:rPr lang="en-US" altLang="zh-CN"/>
              <a:t>k</a:t>
            </a:r>
            <a:r>
              <a:rPr lang="zh-CN" altLang="en-US"/>
              <a:t>个最近邻进行分类或回归。</a:t>
            </a:r>
            <a:endParaRPr lang="zh-CN" altLang="en-US"/>
          </a:p>
          <a:p>
            <a:r>
              <a:rPr lang="en-US" altLang="zh-CN"/>
              <a:t>- **</a:t>
            </a:r>
            <a:r>
              <a:rPr lang="zh-CN" altLang="en-US"/>
              <a:t>朴素贝叶斯</a:t>
            </a:r>
            <a:r>
              <a:rPr lang="en-US" altLang="zh-CN"/>
              <a:t>**</a:t>
            </a:r>
            <a:r>
              <a:rPr lang="zh-CN" altLang="en-US"/>
              <a:t>：基于贝叶斯定理的分类算法。</a:t>
            </a:r>
            <a:r>
              <a:rPr lang="en-US" altLang="zh-CN"/>
              <a:t> </a:t>
            </a:r>
            <a:endParaRPr lang="en-US" altLang="zh-CN"/>
          </a:p>
          <a:p>
            <a:r>
              <a:rPr lang="en-US" altLang="zh-CN"/>
              <a:t>- **</a:t>
            </a:r>
            <a:r>
              <a:rPr lang="zh-CN" altLang="en-US"/>
              <a:t>支持向量机（</a:t>
            </a:r>
            <a:r>
              <a:rPr lang="en-US" altLang="zh-CN"/>
              <a:t>SVM</a:t>
            </a:r>
            <a:r>
              <a:rPr lang="zh-CN" altLang="en-US"/>
              <a:t>）</a:t>
            </a:r>
            <a:r>
              <a:rPr lang="en-US" altLang="zh-CN"/>
              <a:t>**</a:t>
            </a:r>
            <a:r>
              <a:rPr lang="zh-CN" altLang="en-US"/>
              <a:t>：用于分类和回归分析，寻找最优分类超平面。</a:t>
            </a:r>
            <a:endParaRPr lang="zh-CN" altLang="en-US"/>
          </a:p>
          <a:p>
            <a:r>
              <a:rPr lang="en-US" altLang="zh-CN"/>
              <a:t>- **</a:t>
            </a:r>
            <a:r>
              <a:rPr lang="zh-CN" altLang="en-US"/>
              <a:t>线性回归</a:t>
            </a:r>
            <a:r>
              <a:rPr lang="en-US" altLang="zh-CN"/>
              <a:t>**</a:t>
            </a:r>
            <a:r>
              <a:rPr lang="zh-CN" altLang="en-US"/>
              <a:t>：用于建立自变量和因变量之间的线性关系模型。</a:t>
            </a:r>
            <a:endParaRPr lang="zh-CN" altLang="en-US"/>
          </a:p>
          <a:p>
            <a:r>
              <a:rPr lang="en-US" altLang="zh-CN"/>
              <a:t>- **</a:t>
            </a:r>
            <a:r>
              <a:rPr lang="zh-CN" altLang="en-US"/>
              <a:t>分类树</a:t>
            </a:r>
            <a:r>
              <a:rPr lang="en-US" altLang="zh-CN"/>
              <a:t>**</a:t>
            </a:r>
            <a:r>
              <a:rPr lang="zh-CN" altLang="en-US"/>
              <a:t>：通过树形结构进行分类决策。</a:t>
            </a:r>
            <a:endParaRPr lang="zh-CN" altLang="en-US"/>
          </a:p>
          <a:p>
            <a:r>
              <a:rPr lang="en-US" altLang="zh-CN"/>
              <a:t>- **</a:t>
            </a:r>
            <a:r>
              <a:rPr lang="zh-CN" altLang="en-US"/>
              <a:t>深度神经网络</a:t>
            </a:r>
            <a:r>
              <a:rPr lang="en-US" altLang="zh-CN"/>
              <a:t>**</a:t>
            </a:r>
            <a:r>
              <a:rPr lang="zh-CN" altLang="en-US"/>
              <a:t>：多层神经网络，可处理复杂模式识别等任务。</a:t>
            </a:r>
            <a:endParaRPr lang="zh-CN" altLang="en-US"/>
          </a:p>
          <a:p>
            <a:endParaRPr lang="en-US" altLang="zh-CN"/>
          </a:p>
          <a:p>
            <a:r>
              <a:rPr lang="en-US" altLang="zh-CN"/>
              <a:t>### </a:t>
            </a:r>
            <a:r>
              <a:rPr lang="zh-CN" altLang="en-US"/>
              <a:t>性能</a:t>
            </a:r>
            <a:endParaRPr lang="zh-CN" altLang="en-US"/>
          </a:p>
          <a:p>
            <a:r>
              <a:rPr lang="en-US" altLang="zh-CN"/>
              <a:t>- **</a:t>
            </a:r>
            <a:r>
              <a:rPr lang="zh-CN" altLang="en-US"/>
              <a:t>运算能力</a:t>
            </a:r>
            <a:r>
              <a:rPr lang="en-US" altLang="zh-CN"/>
              <a:t>**</a:t>
            </a:r>
            <a:r>
              <a:rPr lang="zh-CN" altLang="en-US"/>
              <a:t>：频率</a:t>
            </a:r>
            <a:r>
              <a:rPr lang="en-US" altLang="zh-CN"/>
              <a:t>1GHz </a:t>
            </a:r>
            <a:r>
              <a:rPr lang="zh-CN" altLang="en-US"/>
              <a:t>，峰值运算能力达</a:t>
            </a:r>
            <a:r>
              <a:rPr lang="en-US" altLang="zh-CN"/>
              <a:t>1.056</a:t>
            </a:r>
            <a:r>
              <a:rPr lang="zh-CN" altLang="en-US"/>
              <a:t>万亿次</a:t>
            </a:r>
            <a:r>
              <a:rPr lang="en-US" altLang="zh-CN"/>
              <a:t>/</a:t>
            </a:r>
            <a:r>
              <a:rPr lang="zh-CN" altLang="en-US"/>
              <a:t>秒</a:t>
            </a:r>
            <a:r>
              <a:rPr lang="en-US" altLang="zh-CN"/>
              <a:t> </a:t>
            </a:r>
            <a:r>
              <a:rPr lang="zh-CN" altLang="en-US"/>
              <a:t>，面积</a:t>
            </a:r>
            <a:r>
              <a:rPr lang="en-US" altLang="zh-CN"/>
              <a:t>3.51mm</a:t>
            </a:r>
            <a:r>
              <a:rPr lang="en-US" altLang="en-US"/>
              <a:t>²</a:t>
            </a:r>
            <a:r>
              <a:rPr lang="en-US" altLang="zh-CN"/>
              <a:t> </a:t>
            </a:r>
            <a:r>
              <a:rPr lang="zh-CN" altLang="en-US"/>
              <a:t>，功耗</a:t>
            </a:r>
            <a:r>
              <a:rPr lang="en-US" altLang="zh-CN"/>
              <a:t>0.596W </a:t>
            </a:r>
            <a:r>
              <a:rPr lang="zh-CN" altLang="en-US"/>
              <a:t>。</a:t>
            </a:r>
            <a:endParaRPr lang="zh-CN" altLang="en-US"/>
          </a:p>
          <a:p>
            <a:r>
              <a:rPr lang="en-US" altLang="zh-CN"/>
              <a:t>- **</a:t>
            </a:r>
            <a:r>
              <a:rPr lang="zh-CN" altLang="en-US"/>
              <a:t>对比优势</a:t>
            </a:r>
            <a:r>
              <a:rPr lang="en-US" altLang="zh-CN"/>
              <a:t>**</a:t>
            </a:r>
            <a:r>
              <a:rPr lang="zh-CN" altLang="en-US"/>
              <a:t>：相比</a:t>
            </a:r>
            <a:r>
              <a:rPr lang="en-US" altLang="zh-CN"/>
              <a:t>Intel Xeon E5 - 4620 CPU</a:t>
            </a:r>
            <a:r>
              <a:rPr lang="zh-CN" altLang="en-US"/>
              <a:t>提速</a:t>
            </a:r>
            <a:r>
              <a:rPr lang="en-US" altLang="zh-CN"/>
              <a:t>21.29</a:t>
            </a:r>
            <a:r>
              <a:rPr lang="zh-CN" altLang="en-US"/>
              <a:t>倍</a:t>
            </a:r>
            <a:r>
              <a:rPr lang="en-US" altLang="zh-CN"/>
              <a:t> </a:t>
            </a:r>
            <a:r>
              <a:rPr lang="zh-CN" altLang="en-US"/>
              <a:t>，相比</a:t>
            </a:r>
            <a:r>
              <a:rPr lang="en-US" altLang="zh-CN"/>
              <a:t>NVIDIA K20M GPU</a:t>
            </a:r>
            <a:r>
              <a:rPr lang="zh-CN" altLang="en-US"/>
              <a:t>（</a:t>
            </a:r>
            <a:r>
              <a:rPr lang="en-US" altLang="zh-CN"/>
              <a:t>28nm</a:t>
            </a:r>
            <a:r>
              <a:rPr lang="zh-CN" altLang="en-US"/>
              <a:t>）提速</a:t>
            </a:r>
            <a:r>
              <a:rPr lang="en-US" altLang="zh-CN"/>
              <a:t>1.20</a:t>
            </a:r>
            <a:r>
              <a:rPr lang="zh-CN" altLang="en-US"/>
              <a:t>倍</a:t>
            </a:r>
            <a:r>
              <a:rPr lang="en-US" altLang="zh-CN"/>
              <a:t> </a:t>
            </a:r>
            <a:r>
              <a:rPr lang="zh-CN" altLang="en-US"/>
              <a:t>，且功耗低（</a:t>
            </a:r>
            <a:r>
              <a:rPr lang="en-US" altLang="zh-CN"/>
              <a:t>65nm</a:t>
            </a:r>
            <a:r>
              <a:rPr lang="zh-CN" altLang="en-US"/>
              <a:t>工艺下功耗</a:t>
            </a:r>
            <a:r>
              <a:rPr lang="en-US" altLang="zh-CN"/>
              <a:t>0.596W </a:t>
            </a:r>
            <a:r>
              <a:rPr lang="zh-CN" altLang="en-US"/>
              <a:t>）。</a:t>
            </a:r>
            <a:endParaRPr lang="zh-CN" altLang="en-US"/>
          </a:p>
          <a:p>
            <a:endParaRPr lang="en-US" altLang="zh-CN"/>
          </a:p>
          <a:p>
            <a:r>
              <a:rPr lang="en-US" altLang="zh-CN"/>
              <a:t>### </a:t>
            </a:r>
            <a:r>
              <a:rPr lang="zh-CN" altLang="en-US"/>
              <a:t>内存访问带宽需求</a:t>
            </a:r>
            <a:endParaRPr lang="zh-CN" altLang="en-US"/>
          </a:p>
          <a:p>
            <a:r>
              <a:rPr lang="zh-CN" altLang="en-US"/>
              <a:t>右侧图表对比了</a:t>
            </a:r>
            <a:r>
              <a:rPr lang="en-US" altLang="zh-CN"/>
              <a:t>k - NN</a:t>
            </a:r>
            <a:r>
              <a:rPr lang="zh-CN" altLang="en-US"/>
              <a:t>、</a:t>
            </a:r>
            <a:r>
              <a:rPr lang="en-US" altLang="zh-CN"/>
              <a:t>k - means</a:t>
            </a:r>
            <a:r>
              <a:rPr lang="zh-CN" altLang="en-US"/>
              <a:t>、</a:t>
            </a:r>
            <a:r>
              <a:rPr lang="en-US" altLang="zh-CN"/>
              <a:t>SVM</a:t>
            </a:r>
            <a:r>
              <a:rPr lang="zh-CN" altLang="en-US"/>
              <a:t>、</a:t>
            </a:r>
            <a:r>
              <a:rPr lang="en-US" altLang="zh-CN"/>
              <a:t>DNN</a:t>
            </a:r>
            <a:r>
              <a:rPr lang="zh-CN" altLang="en-US"/>
              <a:t>、线性回归等算法在优化前后（</a:t>
            </a:r>
            <a:r>
              <a:rPr lang="en-US" altLang="zh-CN"/>
              <a:t>Original</a:t>
            </a:r>
            <a:r>
              <a:rPr lang="zh-CN" altLang="en-US"/>
              <a:t>和</a:t>
            </a:r>
            <a:r>
              <a:rPr lang="en-US" altLang="zh-CN"/>
              <a:t>Tiled</a:t>
            </a:r>
            <a:r>
              <a:rPr lang="zh-CN" altLang="en-US"/>
              <a:t>）的内存访问带宽需求</a:t>
            </a:r>
            <a:r>
              <a:rPr lang="en-US" altLang="zh-CN"/>
              <a:t> </a:t>
            </a:r>
            <a:r>
              <a:rPr lang="zh-CN" altLang="en-US"/>
              <a:t>，展示了优化后在不同数据类型（如测试实例、参考实例等）访问带宽上的变化，体现了芯片在内存访问优化方面的成果。</a:t>
            </a:r>
            <a:r>
              <a:rPr lang="en-US" altLang="zh-CN"/>
              <a:t> </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这张</a:t>
            </a:r>
            <a:r>
              <a:rPr lang="en-US" altLang="zh-CN"/>
              <a:t>PPT</a:t>
            </a:r>
            <a:r>
              <a:rPr lang="zh-CN" altLang="en-US"/>
              <a:t>介绍了</a:t>
            </a:r>
            <a:r>
              <a:rPr lang="en-US" altLang="zh-CN"/>
              <a:t>PuDianNao</a:t>
            </a:r>
            <a:r>
              <a:rPr lang="zh-CN" altLang="en-US"/>
              <a:t>芯片的</a:t>
            </a:r>
            <a:r>
              <a:rPr lang="en-US" altLang="zh-CN"/>
              <a:t>ALU</a:t>
            </a:r>
            <a:r>
              <a:rPr lang="zh-CN" altLang="en-US"/>
              <a:t>（片上算术逻辑单元）相关内容。</a:t>
            </a:r>
            <a:endParaRPr lang="zh-CN" altLang="en-US"/>
          </a:p>
          <a:p>
            <a:endParaRPr lang="en-US" altLang="zh-CN"/>
          </a:p>
          <a:p>
            <a:r>
              <a:rPr lang="en-US" altLang="zh-CN"/>
              <a:t>### ALU</a:t>
            </a:r>
            <a:r>
              <a:rPr lang="zh-CN" altLang="en-US"/>
              <a:t>功能补充</a:t>
            </a:r>
            <a:endParaRPr lang="zh-CN" altLang="en-US"/>
          </a:p>
          <a:p>
            <a:r>
              <a:rPr lang="en-US" altLang="zh-CN"/>
              <a:t>- </a:t>
            </a:r>
            <a:r>
              <a:rPr lang="zh-CN" altLang="en-US"/>
              <a:t>由于</a:t>
            </a:r>
            <a:r>
              <a:rPr lang="en-US" altLang="zh-CN"/>
              <a:t>MLU</a:t>
            </a:r>
            <a:r>
              <a:rPr lang="zh-CN" altLang="en-US"/>
              <a:t>（可能是某种运算单元</a:t>
            </a:r>
            <a:r>
              <a:rPr lang="en-US" altLang="zh-CN"/>
              <a:t> </a:t>
            </a:r>
            <a:r>
              <a:rPr lang="zh-CN" altLang="en-US"/>
              <a:t>）不支持部分运算操作，如除法，因此引入</a:t>
            </a:r>
            <a:r>
              <a:rPr lang="en-US" altLang="zh-CN"/>
              <a:t>ALU</a:t>
            </a:r>
            <a:r>
              <a:rPr lang="zh-CN" altLang="en-US"/>
              <a:t>。在主机通用运算核心执行这类操作，会产生远距离数据移动和同步开销，而在芯片内设置</a:t>
            </a:r>
            <a:r>
              <a:rPr lang="en-US" altLang="zh-CN"/>
              <a:t>ALU</a:t>
            </a:r>
            <a:r>
              <a:rPr lang="zh-CN" altLang="en-US"/>
              <a:t>可避免此问题。</a:t>
            </a:r>
            <a:endParaRPr lang="zh-CN" altLang="en-US"/>
          </a:p>
          <a:p>
            <a:endParaRPr lang="en-US" altLang="zh-CN"/>
          </a:p>
          <a:p>
            <a:r>
              <a:rPr lang="en-US" altLang="zh-CN"/>
              <a:t>### ALU</a:t>
            </a:r>
            <a:r>
              <a:rPr lang="zh-CN" altLang="en-US"/>
              <a:t>在芯片中的设置</a:t>
            </a:r>
            <a:endParaRPr lang="zh-CN" altLang="en-US"/>
          </a:p>
          <a:p>
            <a:r>
              <a:rPr lang="en-US" altLang="zh-CN"/>
              <a:t>- </a:t>
            </a:r>
            <a:r>
              <a:rPr lang="zh-CN" altLang="en-US"/>
              <a:t>在</a:t>
            </a:r>
            <a:r>
              <a:rPr lang="en-US" altLang="zh-CN"/>
              <a:t>FU</a:t>
            </a:r>
            <a:r>
              <a:rPr lang="zh-CN" altLang="en-US"/>
              <a:t>（功能单元</a:t>
            </a:r>
            <a:r>
              <a:rPr lang="en-US" altLang="zh-CN"/>
              <a:t> </a:t>
            </a:r>
            <a:r>
              <a:rPr lang="zh-CN" altLang="en-US"/>
              <a:t>）中添加</a:t>
            </a:r>
            <a:r>
              <a:rPr lang="en-US" altLang="zh-CN"/>
              <a:t>ALU </a:t>
            </a:r>
            <a:r>
              <a:rPr lang="zh-CN" altLang="en-US"/>
              <a:t>，用于处理特定运算。</a:t>
            </a:r>
            <a:endParaRPr lang="zh-CN" altLang="en-US"/>
          </a:p>
          <a:p>
            <a:endParaRPr lang="en-US" altLang="zh-CN"/>
          </a:p>
          <a:p>
            <a:r>
              <a:rPr lang="en-US" altLang="zh-CN"/>
              <a:t>### ALU</a:t>
            </a:r>
            <a:r>
              <a:rPr lang="zh-CN" altLang="en-US"/>
              <a:t>内部构成</a:t>
            </a:r>
            <a:endParaRPr lang="zh-CN" altLang="en-US"/>
          </a:p>
          <a:p>
            <a:r>
              <a:rPr lang="en-US" altLang="zh-CN"/>
              <a:t>- **</a:t>
            </a:r>
            <a:r>
              <a:rPr lang="zh-CN" altLang="en-US"/>
              <a:t>运算器</a:t>
            </a:r>
            <a:r>
              <a:rPr lang="en-US" altLang="zh-CN"/>
              <a:t>**</a:t>
            </a:r>
            <a:r>
              <a:rPr lang="zh-CN" altLang="en-US"/>
              <a:t>：包含一个加法器、一个乘法器和一个除法器</a:t>
            </a:r>
            <a:r>
              <a:rPr lang="en-US" altLang="zh-CN"/>
              <a:t> </a:t>
            </a:r>
            <a:r>
              <a:rPr lang="zh-CN" altLang="en-US"/>
              <a:t>，可进行基本算术运算。</a:t>
            </a:r>
            <a:endParaRPr lang="zh-CN" altLang="en-US"/>
          </a:p>
          <a:p>
            <a:r>
              <a:rPr lang="en-US" altLang="zh-CN"/>
              <a:t>- **</a:t>
            </a:r>
            <a:r>
              <a:rPr lang="zh-CN" altLang="en-US"/>
              <a:t>数据转换器</a:t>
            </a:r>
            <a:r>
              <a:rPr lang="en-US" altLang="zh-CN"/>
              <a:t>**</a:t>
            </a:r>
            <a:r>
              <a:rPr lang="zh-CN" altLang="en-US"/>
              <a:t>：具备</a:t>
            </a:r>
            <a:r>
              <a:rPr lang="en-US" altLang="zh-CN"/>
              <a:t>32</a:t>
            </a:r>
            <a:r>
              <a:rPr lang="zh-CN" altLang="en-US"/>
              <a:t>位浮点到</a:t>
            </a:r>
            <a:r>
              <a:rPr lang="en-US" altLang="zh-CN"/>
              <a:t>16</a:t>
            </a:r>
            <a:r>
              <a:rPr lang="zh-CN" altLang="en-US"/>
              <a:t>位浮点以及</a:t>
            </a:r>
            <a:r>
              <a:rPr lang="en-US" altLang="zh-CN"/>
              <a:t>16</a:t>
            </a:r>
            <a:r>
              <a:rPr lang="zh-CN" altLang="en-US"/>
              <a:t>位浮点到</a:t>
            </a:r>
            <a:r>
              <a:rPr lang="en-US" altLang="zh-CN"/>
              <a:t>32</a:t>
            </a:r>
            <a:r>
              <a:rPr lang="zh-CN" altLang="en-US"/>
              <a:t>位浮点的转换功能</a:t>
            </a:r>
            <a:r>
              <a:rPr lang="en-US" altLang="zh-CN"/>
              <a:t> </a:t>
            </a:r>
            <a:r>
              <a:rPr lang="zh-CN" altLang="en-US"/>
              <a:t>，满足不同精度数据运算需求。</a:t>
            </a:r>
            <a:endParaRPr lang="zh-CN" altLang="en-US"/>
          </a:p>
          <a:p>
            <a:endParaRPr lang="en-US" altLang="zh-CN"/>
          </a:p>
          <a:p>
            <a:r>
              <a:rPr lang="en-US" altLang="zh-CN"/>
              <a:t>### </a:t>
            </a:r>
            <a:r>
              <a:rPr lang="zh-CN" altLang="en-US"/>
              <a:t>芯片布局图</a:t>
            </a:r>
            <a:endParaRPr lang="zh-CN" altLang="en-US"/>
          </a:p>
          <a:p>
            <a:r>
              <a:rPr lang="zh-CN" altLang="en-US"/>
              <a:t>右侧上方示意图展示了</a:t>
            </a:r>
            <a:r>
              <a:rPr lang="en-US" altLang="zh-CN"/>
              <a:t>FU</a:t>
            </a:r>
            <a:r>
              <a:rPr lang="zh-CN" altLang="en-US"/>
              <a:t>中</a:t>
            </a:r>
            <a:r>
              <a:rPr lang="en-US" altLang="zh-CN"/>
              <a:t>MLU</a:t>
            </a:r>
            <a:r>
              <a:rPr lang="zh-CN" altLang="en-US"/>
              <a:t>（机器学习运算单元</a:t>
            </a:r>
            <a:r>
              <a:rPr lang="en-US" altLang="zh-CN"/>
              <a:t> </a:t>
            </a:r>
            <a:r>
              <a:rPr lang="zh-CN" altLang="en-US"/>
              <a:t>）和</a:t>
            </a:r>
            <a:r>
              <a:rPr lang="en-US" altLang="zh-CN"/>
              <a:t>ALU</a:t>
            </a:r>
            <a:r>
              <a:rPr lang="zh-CN" altLang="en-US"/>
              <a:t>的分布；下方芯片布局图标注了</a:t>
            </a:r>
            <a:r>
              <a:rPr lang="en-US" altLang="zh-CN"/>
              <a:t>CM</a:t>
            </a:r>
            <a:r>
              <a:rPr lang="zh-CN" altLang="en-US"/>
              <a:t>、</a:t>
            </a:r>
            <a:r>
              <a:rPr lang="en-US" altLang="zh-CN"/>
              <a:t>HB</a:t>
            </a:r>
            <a:r>
              <a:rPr lang="zh-CN" altLang="en-US"/>
              <a:t>、</a:t>
            </a:r>
            <a:r>
              <a:rPr lang="en-US" altLang="zh-CN"/>
              <a:t>FU</a:t>
            </a:r>
            <a:r>
              <a:rPr lang="zh-CN" altLang="en-US"/>
              <a:t>、</a:t>
            </a:r>
            <a:r>
              <a:rPr lang="en-US" altLang="zh-CN"/>
              <a:t>OB</a:t>
            </a:r>
            <a:r>
              <a:rPr lang="zh-CN" altLang="en-US"/>
              <a:t>、</a:t>
            </a:r>
            <a:r>
              <a:rPr lang="en-US" altLang="zh-CN"/>
              <a:t>CB</a:t>
            </a:r>
            <a:r>
              <a:rPr lang="zh-CN" altLang="en-US"/>
              <a:t>等区域</a:t>
            </a:r>
            <a:r>
              <a:rPr lang="en-US" altLang="zh-CN"/>
              <a:t> </a:t>
            </a:r>
            <a:r>
              <a:rPr lang="zh-CN" altLang="en-US"/>
              <a:t>，体现芯片内部不同功能模块的位置分布，但具体各区域功能未在本页</a:t>
            </a:r>
            <a:r>
              <a:rPr lang="en-US" altLang="zh-CN"/>
              <a:t>PPT</a:t>
            </a:r>
            <a:r>
              <a:rPr lang="zh-CN" altLang="en-US"/>
              <a:t>详细说明。</a:t>
            </a:r>
            <a:r>
              <a:rPr lang="en-US" altLang="zh-CN"/>
              <a:t> </a:t>
            </a:r>
            <a:r>
              <a:rPr lang="zh-CN" altLang="en-US"/>
              <a:t>整体围绕</a:t>
            </a:r>
            <a:r>
              <a:rPr lang="en-US" altLang="zh-CN"/>
              <a:t>PuDianNao</a:t>
            </a:r>
            <a:r>
              <a:rPr lang="zh-CN" altLang="en-US"/>
              <a:t>芯片中</a:t>
            </a:r>
            <a:r>
              <a:rPr lang="en-US" altLang="zh-CN"/>
              <a:t>ALU</a:t>
            </a:r>
            <a:r>
              <a:rPr lang="zh-CN" altLang="en-US"/>
              <a:t>的功能、设置及内部结构展开介绍。</a:t>
            </a:r>
            <a:r>
              <a:rPr lang="en-US" altLang="zh-CN"/>
              <a:t> </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noChangeArrowheads="1" noTextEdit="1"/>
          </p:cNvSpPr>
          <p:nvPr>
            <p:ph type="sldImg"/>
          </p:nvPr>
        </p:nvSpPr>
        <p:spPr>
          <a:xfrm>
            <a:off x="65088" y="744538"/>
            <a:ext cx="6630987" cy="3730625"/>
          </a:xfrm>
        </p:spPr>
      </p:sp>
      <p:sp>
        <p:nvSpPr>
          <p:cNvPr id="778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这张幻灯片进一步阐述了时域架构，具体内容如下：</a:t>
            </a:r>
            <a:endParaRPr lang="zh-CN" altLang="en-US" dirty="0"/>
          </a:p>
          <a:p>
            <a:r>
              <a:rPr lang="en-US" altLang="zh-CN" dirty="0">
                <a:sym typeface="+mn-ea"/>
              </a:rPr>
              <a:t>### </a:t>
            </a:r>
            <a:r>
              <a:rPr lang="zh-CN" altLang="en-US" dirty="0">
                <a:sym typeface="+mn-ea"/>
              </a:rPr>
              <a:t>架构特性</a:t>
            </a:r>
            <a:endParaRPr lang="zh-CN" altLang="en-US" dirty="0"/>
          </a:p>
          <a:p>
            <a:r>
              <a:rPr lang="en-US" altLang="zh-CN" dirty="0">
                <a:sym typeface="+mn-ea"/>
              </a:rPr>
              <a:t>- **</a:t>
            </a:r>
            <a:r>
              <a:rPr lang="zh-CN" altLang="en-US" dirty="0">
                <a:sym typeface="+mn-ea"/>
              </a:rPr>
              <a:t>专用处理器架构</a:t>
            </a:r>
            <a:r>
              <a:rPr lang="en-US" altLang="zh-CN" dirty="0">
                <a:sym typeface="+mn-ea"/>
              </a:rPr>
              <a:t>**</a:t>
            </a:r>
            <a:r>
              <a:rPr lang="zh-CN" altLang="en-US" dirty="0">
                <a:sym typeface="+mn-ea"/>
              </a:rPr>
              <a:t>：时域架构是专门针对深度神经网络（</a:t>
            </a:r>
            <a:r>
              <a:rPr lang="en-US" altLang="zh-CN" dirty="0">
                <a:sym typeface="+mn-ea"/>
              </a:rPr>
              <a:t>DNN</a:t>
            </a:r>
            <a:r>
              <a:rPr lang="zh-CN" altLang="en-US" dirty="0">
                <a:sym typeface="+mn-ea"/>
              </a:rPr>
              <a:t>）定制指令集的专用处理器架构</a:t>
            </a:r>
            <a:r>
              <a:rPr lang="en-US" altLang="zh-CN" dirty="0">
                <a:sym typeface="+mn-ea"/>
              </a:rPr>
              <a:t> </a:t>
            </a:r>
            <a:r>
              <a:rPr lang="zh-CN" altLang="en-US" dirty="0">
                <a:sym typeface="+mn-ea"/>
              </a:rPr>
              <a:t>。定制指令集能让处理器更高效地处理</a:t>
            </a:r>
            <a:r>
              <a:rPr lang="en-US" altLang="zh-CN" dirty="0">
                <a:sym typeface="+mn-ea"/>
              </a:rPr>
              <a:t>DNN</a:t>
            </a:r>
            <a:r>
              <a:rPr lang="zh-CN" altLang="en-US" dirty="0">
                <a:sym typeface="+mn-ea"/>
              </a:rPr>
              <a:t>相关计算任务，提升执行效率。</a:t>
            </a:r>
            <a:endParaRPr lang="zh-CN" altLang="en-US" dirty="0"/>
          </a:p>
          <a:p>
            <a:r>
              <a:rPr lang="en-US" altLang="zh-CN" dirty="0">
                <a:sym typeface="+mn-ea"/>
              </a:rPr>
              <a:t>- **</a:t>
            </a:r>
            <a:r>
              <a:rPr lang="zh-CN" altLang="en-US" dirty="0">
                <a:sym typeface="+mn-ea"/>
              </a:rPr>
              <a:t>集中控制</a:t>
            </a:r>
            <a:r>
              <a:rPr lang="en-US" altLang="zh-CN" dirty="0">
                <a:sym typeface="+mn-ea"/>
              </a:rPr>
              <a:t>**</a:t>
            </a:r>
            <a:r>
              <a:rPr lang="zh-CN" altLang="en-US" dirty="0">
                <a:sym typeface="+mn-ea"/>
              </a:rPr>
              <a:t>：基于指令流集中控制算术逻辑单元（</a:t>
            </a:r>
            <a:r>
              <a:rPr lang="en-US" altLang="zh-CN" dirty="0">
                <a:sym typeface="+mn-ea"/>
              </a:rPr>
              <a:t>ALU</a:t>
            </a:r>
            <a:r>
              <a:rPr lang="zh-CN" altLang="en-US" dirty="0">
                <a:sym typeface="+mn-ea"/>
              </a:rPr>
              <a:t>）和存储资源</a:t>
            </a:r>
            <a:r>
              <a:rPr lang="en-US" altLang="zh-CN" dirty="0">
                <a:sym typeface="+mn-ea"/>
              </a:rPr>
              <a:t> </a:t>
            </a:r>
            <a:r>
              <a:rPr lang="zh-CN" altLang="en-US" dirty="0">
                <a:sym typeface="+mn-ea"/>
              </a:rPr>
              <a:t>。所有</a:t>
            </a:r>
            <a:r>
              <a:rPr lang="en-US" altLang="zh-CN" dirty="0">
                <a:sym typeface="+mn-ea"/>
              </a:rPr>
              <a:t>ALU</a:t>
            </a:r>
            <a:r>
              <a:rPr lang="zh-CN" altLang="en-US" dirty="0">
                <a:sym typeface="+mn-ea"/>
              </a:rPr>
              <a:t>依据统一指令流行动，从集中式存储器获取运算数据，并将计算结果写回。</a:t>
            </a:r>
            <a:endParaRPr lang="zh-CN" altLang="en-US" dirty="0"/>
          </a:p>
          <a:p>
            <a:r>
              <a:rPr lang="en-US" altLang="zh-CN" dirty="0">
                <a:sym typeface="+mn-ea"/>
              </a:rPr>
              <a:t>### </a:t>
            </a:r>
            <a:r>
              <a:rPr lang="zh-CN" altLang="en-US" dirty="0">
                <a:sym typeface="+mn-ea"/>
              </a:rPr>
              <a:t>发展历程</a:t>
            </a:r>
            <a:endParaRPr lang="zh-CN" altLang="en-US" dirty="0"/>
          </a:p>
          <a:p>
            <a:r>
              <a:rPr lang="en-US" altLang="zh-CN" dirty="0">
                <a:sym typeface="+mn-ea"/>
              </a:rPr>
              <a:t>- **</a:t>
            </a:r>
            <a:r>
              <a:rPr lang="zh-CN" altLang="en-US" dirty="0">
                <a:sym typeface="+mn-ea"/>
              </a:rPr>
              <a:t>早期</a:t>
            </a:r>
            <a:r>
              <a:rPr lang="en-US" altLang="zh-CN" dirty="0">
                <a:sym typeface="+mn-ea"/>
              </a:rPr>
              <a:t> - </a:t>
            </a:r>
            <a:r>
              <a:rPr lang="zh-CN" altLang="en-US" dirty="0">
                <a:sym typeface="+mn-ea"/>
              </a:rPr>
              <a:t>标量处理器</a:t>
            </a:r>
            <a:r>
              <a:rPr lang="en-US" altLang="zh-CN" dirty="0">
                <a:sym typeface="+mn-ea"/>
              </a:rPr>
              <a:t>**</a:t>
            </a:r>
            <a:r>
              <a:rPr lang="zh-CN" altLang="en-US" dirty="0">
                <a:sym typeface="+mn-ea"/>
              </a:rPr>
              <a:t>：在</a:t>
            </a:r>
            <a:r>
              <a:rPr lang="en-US" altLang="zh-CN" dirty="0">
                <a:sym typeface="+mn-ea"/>
              </a:rPr>
              <a:t>AI</a:t>
            </a:r>
            <a:r>
              <a:rPr lang="zh-CN" altLang="en-US" dirty="0">
                <a:sym typeface="+mn-ea"/>
              </a:rPr>
              <a:t>处理器发展早期，采用标量处理器</a:t>
            </a:r>
            <a:r>
              <a:rPr lang="en-US" altLang="zh-CN" dirty="0">
                <a:sym typeface="+mn-ea"/>
              </a:rPr>
              <a:t> </a:t>
            </a:r>
            <a:r>
              <a:rPr lang="zh-CN" altLang="en-US" dirty="0">
                <a:sym typeface="+mn-ea"/>
              </a:rPr>
              <a:t>。通过一系列标量运算来完成大型矩阵和张量计算。但标量运算一次处理一个数据，面对大规模数据计算效率较低。</a:t>
            </a:r>
            <a:r>
              <a:rPr lang="en-US" altLang="zh-CN" dirty="0">
                <a:sym typeface="+mn-ea"/>
              </a:rPr>
              <a:t> </a:t>
            </a:r>
            <a:endParaRPr lang="en-US" altLang="zh-CN" dirty="0"/>
          </a:p>
          <a:p>
            <a:r>
              <a:rPr lang="en-US" altLang="zh-CN" dirty="0">
                <a:sym typeface="+mn-ea"/>
              </a:rPr>
              <a:t>- **</a:t>
            </a:r>
            <a:r>
              <a:rPr lang="zh-CN" altLang="en-US" dirty="0">
                <a:sym typeface="+mn-ea"/>
              </a:rPr>
              <a:t>架构改进</a:t>
            </a:r>
            <a:r>
              <a:rPr lang="en-US" altLang="zh-CN" dirty="0">
                <a:sym typeface="+mn-ea"/>
              </a:rPr>
              <a:t> - </a:t>
            </a:r>
            <a:r>
              <a:rPr lang="zh-CN" altLang="en-US" dirty="0">
                <a:sym typeface="+mn-ea"/>
              </a:rPr>
              <a:t>矢量处理器（</a:t>
            </a:r>
            <a:r>
              <a:rPr lang="en-US" altLang="zh-CN" dirty="0">
                <a:sym typeface="+mn-ea"/>
              </a:rPr>
              <a:t>SIMD</a:t>
            </a:r>
            <a:r>
              <a:rPr lang="zh-CN" altLang="en-US" dirty="0">
                <a:sym typeface="+mn-ea"/>
              </a:rPr>
              <a:t>）</a:t>
            </a:r>
            <a:r>
              <a:rPr lang="en-US" altLang="zh-CN" dirty="0">
                <a:sym typeface="+mn-ea"/>
              </a:rPr>
              <a:t>**</a:t>
            </a:r>
            <a:r>
              <a:rPr lang="zh-CN" altLang="en-US" dirty="0">
                <a:sym typeface="+mn-ea"/>
              </a:rPr>
              <a:t>：之后发展出矢量处理器，引入单指令多数据（</a:t>
            </a:r>
            <a:r>
              <a:rPr lang="en-US" altLang="zh-CN" dirty="0">
                <a:sym typeface="+mn-ea"/>
              </a:rPr>
              <a:t>SIMD</a:t>
            </a:r>
            <a:r>
              <a:rPr lang="zh-CN" altLang="en-US" dirty="0">
                <a:sym typeface="+mn-ea"/>
              </a:rPr>
              <a:t>）模式</a:t>
            </a:r>
            <a:r>
              <a:rPr lang="en-US" altLang="zh-CN" dirty="0">
                <a:sym typeface="+mn-ea"/>
              </a:rPr>
              <a:t> </a:t>
            </a:r>
            <a:r>
              <a:rPr lang="zh-CN" altLang="en-US" dirty="0">
                <a:sym typeface="+mn-ea"/>
              </a:rPr>
              <a:t>。同一指令可同时针对多个数据元素执行相同操作，大幅提升了数据并行处理能力，显著提高了计算效率。这一改进也体现了从</a:t>
            </a:r>
            <a:r>
              <a:rPr lang="en-US" altLang="zh-CN" dirty="0">
                <a:sym typeface="+mn-ea"/>
              </a:rPr>
              <a:t>CPU</a:t>
            </a:r>
            <a:r>
              <a:rPr lang="zh-CN" altLang="en-US" dirty="0">
                <a:sym typeface="+mn-ea"/>
              </a:rPr>
              <a:t>（中央处理器）到</a:t>
            </a:r>
            <a:r>
              <a:rPr lang="en-US" altLang="zh-CN" dirty="0">
                <a:sym typeface="+mn-ea"/>
              </a:rPr>
              <a:t>GPU</a:t>
            </a:r>
            <a:r>
              <a:rPr lang="zh-CN" altLang="en-US" dirty="0">
                <a:sym typeface="+mn-ea"/>
              </a:rPr>
              <a:t>（图形处理器）的发展趋势，</a:t>
            </a:r>
            <a:r>
              <a:rPr lang="en-US" altLang="zh-CN" dirty="0">
                <a:sym typeface="+mn-ea"/>
              </a:rPr>
              <a:t>GPU </a:t>
            </a:r>
            <a:r>
              <a:rPr lang="zh-CN" altLang="en-US" dirty="0">
                <a:sym typeface="+mn-ea"/>
              </a:rPr>
              <a:t>更擅长并行计算，在处理大规模数据运算方面优势明显。</a:t>
            </a:r>
            <a:r>
              <a:rPr lang="en-US" altLang="zh-CN" dirty="0">
                <a:sym typeface="+mn-ea"/>
              </a:rPr>
              <a:t> </a:t>
            </a:r>
            <a:endParaRPr lang="en-US" altLang="zh-CN"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这张幻灯片继续介绍时域架构，内容如下：</a:t>
            </a:r>
            <a:endParaRPr lang="zh-CN" altLang="en-US" dirty="0"/>
          </a:p>
          <a:p>
            <a:r>
              <a:rPr lang="en-US" altLang="zh-CN" dirty="0">
                <a:sym typeface="+mn-ea"/>
              </a:rPr>
              <a:t>### </a:t>
            </a:r>
            <a:r>
              <a:rPr lang="zh-CN" altLang="en-US" dirty="0">
                <a:sym typeface="+mn-ea"/>
              </a:rPr>
              <a:t>优势</a:t>
            </a:r>
            <a:endParaRPr lang="zh-CN" altLang="en-US" dirty="0"/>
          </a:p>
          <a:p>
            <a:r>
              <a:rPr lang="en-US" altLang="zh-CN" dirty="0">
                <a:sym typeface="+mn-ea"/>
              </a:rPr>
              <a:t>- **</a:t>
            </a:r>
            <a:r>
              <a:rPr lang="zh-CN" altLang="en-US" dirty="0">
                <a:sym typeface="+mn-ea"/>
              </a:rPr>
              <a:t>灵活性与通用性</a:t>
            </a:r>
            <a:r>
              <a:rPr lang="en-US" altLang="zh-CN" dirty="0">
                <a:sym typeface="+mn-ea"/>
              </a:rPr>
              <a:t>**</a:t>
            </a:r>
            <a:r>
              <a:rPr lang="zh-CN" altLang="en-US" dirty="0">
                <a:sym typeface="+mn-ea"/>
              </a:rPr>
              <a:t>：计算单元配置灵活</a:t>
            </a:r>
            <a:r>
              <a:rPr lang="en-US" altLang="zh-CN" dirty="0">
                <a:sym typeface="+mn-ea"/>
              </a:rPr>
              <a:t> </a:t>
            </a:r>
            <a:r>
              <a:rPr lang="zh-CN" altLang="en-US" dirty="0">
                <a:sym typeface="+mn-ea"/>
              </a:rPr>
              <a:t>，这使得时域架构能够适应多种不同类型的计算任务，通用性较强。可以根据具体的应用需求，调整计算单元的工作模式和参数等。</a:t>
            </a:r>
            <a:r>
              <a:rPr lang="en-US" altLang="zh-CN" dirty="0">
                <a:sym typeface="+mn-ea"/>
              </a:rPr>
              <a:t> </a:t>
            </a:r>
            <a:endParaRPr lang="en-US" altLang="zh-CN" dirty="0"/>
          </a:p>
          <a:p>
            <a:r>
              <a:rPr lang="en-US" altLang="zh-CN" dirty="0">
                <a:sym typeface="+mn-ea"/>
              </a:rPr>
              <a:t>### </a:t>
            </a:r>
            <a:r>
              <a:rPr lang="zh-CN" altLang="en-US" dirty="0">
                <a:sym typeface="+mn-ea"/>
              </a:rPr>
              <a:t>操作特点与局限</a:t>
            </a:r>
            <a:endParaRPr lang="zh-CN" altLang="en-US" dirty="0"/>
          </a:p>
          <a:p>
            <a:r>
              <a:rPr lang="en-US" altLang="zh-CN" dirty="0">
                <a:sym typeface="+mn-ea"/>
              </a:rPr>
              <a:t>- **</a:t>
            </a:r>
            <a:r>
              <a:rPr lang="zh-CN" altLang="en-US" dirty="0">
                <a:sym typeface="+mn-ea"/>
              </a:rPr>
              <a:t>指令控制要求高</a:t>
            </a:r>
            <a:r>
              <a:rPr lang="en-US" altLang="zh-CN" dirty="0">
                <a:sym typeface="+mn-ea"/>
              </a:rPr>
              <a:t>**</a:t>
            </a:r>
            <a:r>
              <a:rPr lang="zh-CN" altLang="en-US" dirty="0">
                <a:sym typeface="+mn-ea"/>
              </a:rPr>
              <a:t>：每一步操作都需要精确的指令来控制存储器访问以及具体计算单元的操作类型</a:t>
            </a:r>
            <a:r>
              <a:rPr lang="en-US" altLang="zh-CN" dirty="0">
                <a:sym typeface="+mn-ea"/>
              </a:rPr>
              <a:t> </a:t>
            </a:r>
            <a:r>
              <a:rPr lang="zh-CN" altLang="en-US" dirty="0">
                <a:sym typeface="+mn-ea"/>
              </a:rPr>
              <a:t>。这意味着指令集设计要非常精细，以确保数据能准确从存储器读取、计算单元能按预期执行操作，增加了指令设计和编程的复杂度。</a:t>
            </a:r>
            <a:r>
              <a:rPr lang="en-US" altLang="zh-CN" dirty="0">
                <a:sym typeface="+mn-ea"/>
              </a:rPr>
              <a:t> </a:t>
            </a:r>
            <a:endParaRPr lang="en-US" altLang="zh-CN" dirty="0"/>
          </a:p>
          <a:p>
            <a:r>
              <a:rPr lang="en-US" altLang="zh-CN" dirty="0">
                <a:sym typeface="+mn-ea"/>
              </a:rPr>
              <a:t>- **</a:t>
            </a:r>
            <a:r>
              <a:rPr lang="zh-CN" altLang="en-US" dirty="0">
                <a:sym typeface="+mn-ea"/>
              </a:rPr>
              <a:t>存储交互问题</a:t>
            </a:r>
            <a:r>
              <a:rPr lang="en-US" altLang="zh-CN" dirty="0">
                <a:sym typeface="+mn-ea"/>
              </a:rPr>
              <a:t>**</a:t>
            </a:r>
            <a:r>
              <a:rPr lang="zh-CN" altLang="en-US" dirty="0">
                <a:sym typeface="+mn-ea"/>
              </a:rPr>
              <a:t>：采用集中式存储，导致与片外存储的交互频繁</a:t>
            </a:r>
            <a:r>
              <a:rPr lang="en-US" altLang="zh-CN" dirty="0">
                <a:sym typeface="+mn-ea"/>
              </a:rPr>
              <a:t> </a:t>
            </a:r>
            <a:r>
              <a:rPr lang="zh-CN" altLang="en-US" dirty="0">
                <a:sym typeface="+mn-ea"/>
              </a:rPr>
              <a:t>。频繁的数据传输会消耗大量时间和能量，限制了处理器整体的性能和能效。因为片外存储访问速度相对较慢，且数据传输过程中存在功耗开销。</a:t>
            </a:r>
            <a:r>
              <a:rPr lang="en-US" altLang="zh-CN" dirty="0">
                <a:sym typeface="+mn-ea"/>
              </a:rPr>
              <a:t> </a:t>
            </a:r>
            <a:endParaRPr lang="en-US" altLang="zh-CN" dirty="0"/>
          </a:p>
          <a:p>
            <a:r>
              <a:rPr lang="en-US" altLang="zh-CN" dirty="0">
                <a:sym typeface="+mn-ea"/>
              </a:rPr>
              <a:t>### </a:t>
            </a:r>
            <a:r>
              <a:rPr lang="zh-CN" altLang="en-US" dirty="0">
                <a:sym typeface="+mn-ea"/>
              </a:rPr>
              <a:t>发展演进</a:t>
            </a:r>
            <a:endParaRPr lang="zh-CN" altLang="en-US" dirty="0"/>
          </a:p>
          <a:p>
            <a:r>
              <a:rPr lang="en-US" altLang="zh-CN" dirty="0">
                <a:sym typeface="+mn-ea"/>
              </a:rPr>
              <a:t>- **</a:t>
            </a:r>
            <a:r>
              <a:rPr lang="zh-CN" altLang="en-US" dirty="0">
                <a:sym typeface="+mn-ea"/>
              </a:rPr>
              <a:t>从标量到矢量处理器</a:t>
            </a:r>
            <a:r>
              <a:rPr lang="en-US" altLang="zh-CN" dirty="0">
                <a:sym typeface="+mn-ea"/>
              </a:rPr>
              <a:t>**</a:t>
            </a:r>
            <a:r>
              <a:rPr lang="zh-CN" altLang="en-US" dirty="0">
                <a:sym typeface="+mn-ea"/>
              </a:rPr>
              <a:t>：因此，时域架构经历了从标量处理器向矢量处理器的发展历程</a:t>
            </a:r>
            <a:r>
              <a:rPr lang="en-US" altLang="zh-CN" dirty="0">
                <a:sym typeface="+mn-ea"/>
              </a:rPr>
              <a:t> </a:t>
            </a:r>
            <a:r>
              <a:rPr lang="zh-CN" altLang="en-US" dirty="0">
                <a:sym typeface="+mn-ea"/>
              </a:rPr>
              <a:t>。标量处理器一次处理一个数据，效率较低；矢量处理器引入</a:t>
            </a:r>
            <a:r>
              <a:rPr lang="en-US" altLang="zh-CN" dirty="0">
                <a:sym typeface="+mn-ea"/>
              </a:rPr>
              <a:t>SIMD</a:t>
            </a:r>
            <a:r>
              <a:rPr lang="zh-CN" altLang="en-US" dirty="0">
                <a:sym typeface="+mn-ea"/>
              </a:rPr>
              <a:t>等技术，可同时处理多个数据元素，大幅提升计算效率，适应不断增长的计算需求。</a:t>
            </a:r>
            <a:r>
              <a:rPr lang="en-US" altLang="zh-CN" dirty="0">
                <a:sym typeface="+mn-ea"/>
              </a:rPr>
              <a:t> </a:t>
            </a:r>
            <a:endParaRPr lang="en-US" altLang="zh-CN" dirty="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这张幻灯片介绍了时域架构的代表性设计</a:t>
            </a:r>
            <a:r>
              <a:rPr lang="en-US" altLang="zh-CN">
                <a:sym typeface="+mn-ea"/>
              </a:rPr>
              <a:t>——</a:t>
            </a:r>
            <a:r>
              <a:rPr lang="zh-CN" altLang="en-US">
                <a:sym typeface="+mn-ea"/>
              </a:rPr>
              <a:t>中科院计算所的</a:t>
            </a:r>
            <a:r>
              <a:rPr lang="en-US" altLang="zh-CN">
                <a:sym typeface="+mn-ea"/>
              </a:rPr>
              <a:t>DianNao</a:t>
            </a:r>
            <a:r>
              <a:rPr lang="zh-CN" altLang="en-US">
                <a:sym typeface="+mn-ea"/>
              </a:rPr>
              <a:t>（</a:t>
            </a:r>
            <a:r>
              <a:rPr lang="en-US" altLang="zh-CN">
                <a:sym typeface="+mn-ea"/>
              </a:rPr>
              <a:t>2014 </a:t>
            </a:r>
            <a:r>
              <a:rPr lang="zh-CN" altLang="en-US">
                <a:sym typeface="+mn-ea"/>
              </a:rPr>
              <a:t>），具体内容如下：</a:t>
            </a:r>
            <a:endParaRPr lang="zh-CN" altLang="en-US"/>
          </a:p>
          <a:p>
            <a:r>
              <a:rPr lang="en-US" altLang="zh-CN">
                <a:sym typeface="+mn-ea"/>
              </a:rPr>
              <a:t>### </a:t>
            </a:r>
            <a:r>
              <a:rPr lang="zh-CN" altLang="en-US">
                <a:sym typeface="+mn-ea"/>
              </a:rPr>
              <a:t>架构组成</a:t>
            </a:r>
            <a:endParaRPr lang="zh-CN" altLang="en-US"/>
          </a:p>
          <a:p>
            <a:r>
              <a:rPr lang="en-US" altLang="zh-CN">
                <a:sym typeface="+mn-ea"/>
              </a:rPr>
              <a:t>- **</a:t>
            </a:r>
            <a:r>
              <a:rPr lang="zh-CN" altLang="en-US">
                <a:sym typeface="+mn-ea"/>
              </a:rPr>
              <a:t>组件构成</a:t>
            </a:r>
            <a:r>
              <a:rPr lang="en-US" altLang="zh-CN">
                <a:sym typeface="+mn-ea"/>
              </a:rPr>
              <a:t>**</a:t>
            </a:r>
            <a:r>
              <a:rPr lang="zh-CN" altLang="en-US">
                <a:sym typeface="+mn-ea"/>
              </a:rPr>
              <a:t>：</a:t>
            </a:r>
            <a:r>
              <a:rPr lang="en-US" altLang="zh-CN">
                <a:sym typeface="+mn-ea"/>
              </a:rPr>
              <a:t>DianNao</a:t>
            </a:r>
            <a:r>
              <a:rPr lang="zh-CN" altLang="en-US">
                <a:sym typeface="+mn-ea"/>
              </a:rPr>
              <a:t>由神经网络处理器（</a:t>
            </a:r>
            <a:r>
              <a:rPr lang="en-US" altLang="zh-CN">
                <a:sym typeface="+mn-ea"/>
              </a:rPr>
              <a:t>NPU</a:t>
            </a:r>
            <a:r>
              <a:rPr lang="zh-CN" altLang="en-US">
                <a:sym typeface="+mn-ea"/>
              </a:rPr>
              <a:t>）</a:t>
            </a:r>
            <a:r>
              <a:rPr lang="en-US" altLang="zh-CN">
                <a:sym typeface="+mn-ea"/>
              </a:rPr>
              <a:t> </a:t>
            </a:r>
            <a:r>
              <a:rPr lang="zh-CN" altLang="en-US">
                <a:sym typeface="+mn-ea"/>
              </a:rPr>
              <a:t>、缓存（</a:t>
            </a:r>
            <a:r>
              <a:rPr lang="en-US" altLang="zh-CN">
                <a:sym typeface="+mn-ea"/>
              </a:rPr>
              <a:t>NBin/Nbout/SB </a:t>
            </a:r>
            <a:r>
              <a:rPr lang="zh-CN" altLang="en-US">
                <a:sym typeface="+mn-ea"/>
              </a:rPr>
              <a:t>）和控制器组成。这些组件协同工作，实现对神经网络计算的加速处理。</a:t>
            </a:r>
            <a:endParaRPr lang="zh-CN" altLang="en-US"/>
          </a:p>
          <a:p>
            <a:r>
              <a:rPr lang="en-US" altLang="zh-CN">
                <a:sym typeface="+mn-ea"/>
              </a:rPr>
              <a:t>- **</a:t>
            </a:r>
            <a:r>
              <a:rPr lang="zh-CN" altLang="en-US">
                <a:sym typeface="+mn-ea"/>
              </a:rPr>
              <a:t>调度机制</a:t>
            </a:r>
            <a:r>
              <a:rPr lang="en-US" altLang="zh-CN">
                <a:sym typeface="+mn-ea"/>
              </a:rPr>
              <a:t>**</a:t>
            </a:r>
            <a:r>
              <a:rPr lang="zh-CN" altLang="en-US">
                <a:sym typeface="+mn-ea"/>
              </a:rPr>
              <a:t>：</a:t>
            </a:r>
            <a:r>
              <a:rPr lang="en-US" altLang="zh-CN">
                <a:sym typeface="+mn-ea"/>
              </a:rPr>
              <a:t>NPU</a:t>
            </a:r>
            <a:r>
              <a:rPr lang="zh-CN" altLang="en-US">
                <a:sym typeface="+mn-ea"/>
              </a:rPr>
              <a:t>和缓存在指令流驱动下，受控制器统一组织调度</a:t>
            </a:r>
            <a:r>
              <a:rPr lang="en-US" altLang="zh-CN">
                <a:sym typeface="+mn-ea"/>
              </a:rPr>
              <a:t> </a:t>
            </a:r>
            <a:r>
              <a:rPr lang="zh-CN" altLang="en-US">
                <a:sym typeface="+mn-ea"/>
              </a:rPr>
              <a:t>。确保各个组件能按照预定指令有序运行，高效完成计算任务。</a:t>
            </a:r>
            <a:endParaRPr lang="zh-CN" altLang="en-US"/>
          </a:p>
          <a:p>
            <a:r>
              <a:rPr lang="en-US" altLang="zh-CN">
                <a:sym typeface="+mn-ea"/>
              </a:rPr>
              <a:t>### </a:t>
            </a:r>
            <a:r>
              <a:rPr lang="zh-CN" altLang="en-US">
                <a:sym typeface="+mn-ea"/>
              </a:rPr>
              <a:t>处理单元流水线</a:t>
            </a:r>
            <a:endParaRPr lang="zh-CN" altLang="en-US"/>
          </a:p>
          <a:p>
            <a:r>
              <a:rPr lang="en-US" altLang="zh-CN">
                <a:sym typeface="+mn-ea"/>
              </a:rPr>
              <a:t>- **</a:t>
            </a:r>
            <a:r>
              <a:rPr lang="zh-CN" altLang="en-US">
                <a:sym typeface="+mn-ea"/>
              </a:rPr>
              <a:t>三级流水线</a:t>
            </a:r>
            <a:r>
              <a:rPr lang="en-US" altLang="zh-CN">
                <a:sym typeface="+mn-ea"/>
              </a:rPr>
              <a:t>**</a:t>
            </a:r>
            <a:r>
              <a:rPr lang="zh-CN" altLang="en-US">
                <a:sym typeface="+mn-ea"/>
              </a:rPr>
              <a:t>：</a:t>
            </a:r>
            <a:r>
              <a:rPr lang="en-US" altLang="zh-CN">
                <a:sym typeface="+mn-ea"/>
              </a:rPr>
              <a:t>NPU</a:t>
            </a:r>
            <a:r>
              <a:rPr lang="zh-CN" altLang="en-US">
                <a:sym typeface="+mn-ea"/>
              </a:rPr>
              <a:t>采用三级流水线设计，分别为</a:t>
            </a:r>
            <a:r>
              <a:rPr lang="en-US" altLang="zh-CN">
                <a:sym typeface="+mn-ea"/>
              </a:rPr>
              <a:t>NFU1</a:t>
            </a:r>
            <a:r>
              <a:rPr lang="zh-CN" altLang="en-US">
                <a:sym typeface="+mn-ea"/>
              </a:rPr>
              <a:t>（负责乘法运算</a:t>
            </a:r>
            <a:r>
              <a:rPr lang="en-US" altLang="zh-CN">
                <a:sym typeface="+mn-ea"/>
              </a:rPr>
              <a:t> </a:t>
            </a:r>
            <a:r>
              <a:rPr lang="zh-CN" altLang="en-US">
                <a:sym typeface="+mn-ea"/>
              </a:rPr>
              <a:t>）、</a:t>
            </a:r>
            <a:r>
              <a:rPr lang="en-US" altLang="zh-CN">
                <a:sym typeface="+mn-ea"/>
              </a:rPr>
              <a:t>NFU2</a:t>
            </a:r>
            <a:r>
              <a:rPr lang="zh-CN" altLang="en-US">
                <a:sym typeface="+mn-ea"/>
              </a:rPr>
              <a:t>（负责加法运算</a:t>
            </a:r>
            <a:r>
              <a:rPr lang="en-US" altLang="zh-CN">
                <a:sym typeface="+mn-ea"/>
              </a:rPr>
              <a:t> </a:t>
            </a:r>
            <a:r>
              <a:rPr lang="zh-CN" altLang="en-US">
                <a:sym typeface="+mn-ea"/>
              </a:rPr>
              <a:t>）、</a:t>
            </a:r>
            <a:r>
              <a:rPr lang="en-US" altLang="zh-CN">
                <a:sym typeface="+mn-ea"/>
              </a:rPr>
              <a:t>NFU3</a:t>
            </a:r>
            <a:r>
              <a:rPr lang="zh-CN" altLang="en-US">
                <a:sym typeface="+mn-ea"/>
              </a:rPr>
              <a:t>（负责激活操作</a:t>
            </a:r>
            <a:r>
              <a:rPr lang="en-US" altLang="zh-CN">
                <a:sym typeface="+mn-ea"/>
              </a:rPr>
              <a:t> </a:t>
            </a:r>
            <a:r>
              <a:rPr lang="zh-CN" altLang="en-US">
                <a:sym typeface="+mn-ea"/>
              </a:rPr>
              <a:t>）。通过流水线设计，可提高处理器的执行效率，实现指令的并行处理。</a:t>
            </a:r>
            <a:endParaRPr lang="zh-CN" altLang="en-US"/>
          </a:p>
          <a:p>
            <a:r>
              <a:rPr lang="en-US" altLang="zh-CN">
                <a:sym typeface="+mn-ea"/>
              </a:rPr>
              <a:t>### </a:t>
            </a:r>
            <a:r>
              <a:rPr lang="zh-CN" altLang="en-US">
                <a:sym typeface="+mn-ea"/>
              </a:rPr>
              <a:t>性能优势</a:t>
            </a:r>
            <a:endParaRPr lang="zh-CN" altLang="en-US"/>
          </a:p>
          <a:p>
            <a:r>
              <a:rPr lang="en-US" altLang="zh-CN">
                <a:sym typeface="+mn-ea"/>
              </a:rPr>
              <a:t>- **</a:t>
            </a:r>
            <a:r>
              <a:rPr lang="zh-CN" altLang="en-US">
                <a:sym typeface="+mn-ea"/>
              </a:rPr>
              <a:t>加速与能耗优化</a:t>
            </a:r>
            <a:r>
              <a:rPr lang="en-US" altLang="zh-CN">
                <a:sym typeface="+mn-ea"/>
              </a:rPr>
              <a:t>**</a:t>
            </a:r>
            <a:r>
              <a:rPr lang="zh-CN" altLang="en-US">
                <a:sym typeface="+mn-ea"/>
              </a:rPr>
              <a:t>：相较于</a:t>
            </a:r>
            <a:r>
              <a:rPr lang="en-US" altLang="zh-CN">
                <a:sym typeface="+mn-ea"/>
              </a:rPr>
              <a:t>128bits</a:t>
            </a:r>
            <a:r>
              <a:rPr lang="zh-CN" altLang="en-US">
                <a:sym typeface="+mn-ea"/>
              </a:rPr>
              <a:t>的</a:t>
            </a:r>
            <a:r>
              <a:rPr lang="en-US" altLang="zh-CN">
                <a:sym typeface="+mn-ea"/>
              </a:rPr>
              <a:t>SIMD</a:t>
            </a:r>
            <a:r>
              <a:rPr lang="zh-CN" altLang="en-US">
                <a:sym typeface="+mn-ea"/>
              </a:rPr>
              <a:t>处理器，</a:t>
            </a:r>
            <a:r>
              <a:rPr lang="en-US" altLang="zh-CN">
                <a:sym typeface="+mn-ea"/>
              </a:rPr>
              <a:t>DianNao</a:t>
            </a:r>
            <a:r>
              <a:rPr lang="zh-CN" altLang="en-US">
                <a:sym typeface="+mn-ea"/>
              </a:rPr>
              <a:t>能达到</a:t>
            </a:r>
            <a:r>
              <a:rPr lang="en-US" altLang="zh-CN">
                <a:sym typeface="+mn-ea"/>
              </a:rPr>
              <a:t>117</a:t>
            </a:r>
            <a:r>
              <a:rPr lang="zh-CN" altLang="en-US">
                <a:sym typeface="+mn-ea"/>
              </a:rPr>
              <a:t>倍加速比，能耗降低</a:t>
            </a:r>
            <a:r>
              <a:rPr lang="en-US" altLang="zh-CN">
                <a:sym typeface="+mn-ea"/>
              </a:rPr>
              <a:t>21</a:t>
            </a:r>
            <a:r>
              <a:rPr lang="zh-CN" altLang="en-US">
                <a:sym typeface="+mn-ea"/>
              </a:rPr>
              <a:t>倍</a:t>
            </a:r>
            <a:r>
              <a:rPr lang="en-US" altLang="zh-CN">
                <a:sym typeface="+mn-ea"/>
              </a:rPr>
              <a:t> </a:t>
            </a:r>
            <a:r>
              <a:rPr lang="zh-CN" altLang="en-US">
                <a:sym typeface="+mn-ea"/>
              </a:rPr>
              <a:t>。在机器学习计算任务中，大幅提升了处理速度，同时显著降低了能耗，具有很高的能效比。</a:t>
            </a:r>
            <a:endParaRPr lang="zh-CN" altLang="en-US"/>
          </a:p>
          <a:p>
            <a:endParaRPr lang="en-US" altLang="zh-CN"/>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这张幻灯片介绍了</a:t>
            </a:r>
            <a:r>
              <a:rPr lang="en-US" altLang="zh-CN" dirty="0">
                <a:sym typeface="+mn-ea"/>
              </a:rPr>
              <a:t>Cadence</a:t>
            </a:r>
            <a:r>
              <a:rPr lang="zh-CN" altLang="en-US" dirty="0">
                <a:sym typeface="+mn-ea"/>
              </a:rPr>
              <a:t>公司</a:t>
            </a:r>
            <a:r>
              <a:rPr lang="en-US" altLang="zh-CN" dirty="0">
                <a:sym typeface="+mn-ea"/>
              </a:rPr>
              <a:t>2017</a:t>
            </a:r>
            <a:r>
              <a:rPr lang="zh-CN" altLang="en-US" dirty="0">
                <a:sym typeface="+mn-ea"/>
              </a:rPr>
              <a:t>年推出的</a:t>
            </a:r>
            <a:r>
              <a:rPr lang="en-US" altLang="zh-CN" dirty="0">
                <a:sym typeface="+mn-ea"/>
              </a:rPr>
              <a:t>Vision C5 DSP</a:t>
            </a:r>
            <a:r>
              <a:rPr lang="zh-CN" altLang="en-US" dirty="0">
                <a:sym typeface="+mn-ea"/>
              </a:rPr>
              <a:t>，属于时域架构代表性设计，具体内容如下：</a:t>
            </a:r>
            <a:endParaRPr lang="zh-CN" altLang="en-US" dirty="0"/>
          </a:p>
          <a:p>
            <a:r>
              <a:rPr lang="en-US" altLang="zh-CN" dirty="0">
                <a:sym typeface="+mn-ea"/>
              </a:rPr>
              <a:t>### </a:t>
            </a:r>
            <a:r>
              <a:rPr lang="zh-CN" altLang="en-US" dirty="0">
                <a:sym typeface="+mn-ea"/>
              </a:rPr>
              <a:t>架构特性</a:t>
            </a:r>
            <a:endParaRPr lang="zh-CN" altLang="en-US" dirty="0"/>
          </a:p>
          <a:p>
            <a:r>
              <a:rPr lang="en-US" altLang="zh-CN" dirty="0">
                <a:sym typeface="+mn-ea"/>
              </a:rPr>
              <a:t>- **</a:t>
            </a:r>
            <a:r>
              <a:rPr lang="zh-CN" altLang="en-US" dirty="0">
                <a:sym typeface="+mn-ea"/>
              </a:rPr>
              <a:t>体系结构</a:t>
            </a:r>
            <a:r>
              <a:rPr lang="en-US" altLang="zh-CN" dirty="0">
                <a:sym typeface="+mn-ea"/>
              </a:rPr>
              <a:t>**</a:t>
            </a:r>
            <a:r>
              <a:rPr lang="zh-CN" altLang="en-US" dirty="0">
                <a:sym typeface="+mn-ea"/>
              </a:rPr>
              <a:t>：采用</a:t>
            </a:r>
            <a:r>
              <a:rPr lang="en-US" altLang="zh-CN" dirty="0">
                <a:sym typeface="+mn-ea"/>
              </a:rPr>
              <a:t>SIMD</a:t>
            </a:r>
            <a:r>
              <a:rPr lang="zh-CN" altLang="en-US" dirty="0">
                <a:sym typeface="+mn-ea"/>
              </a:rPr>
              <a:t>（单指令多数据）</a:t>
            </a:r>
            <a:r>
              <a:rPr lang="en-US" altLang="zh-CN" dirty="0">
                <a:sym typeface="+mn-ea"/>
              </a:rPr>
              <a:t>VLIW</a:t>
            </a:r>
            <a:r>
              <a:rPr lang="zh-CN" altLang="en-US" dirty="0">
                <a:sym typeface="+mn-ea"/>
              </a:rPr>
              <a:t>（超长指令字）体系结构</a:t>
            </a:r>
            <a:r>
              <a:rPr lang="en-US" altLang="zh-CN" dirty="0">
                <a:sym typeface="+mn-ea"/>
              </a:rPr>
              <a:t> </a:t>
            </a:r>
            <a:r>
              <a:rPr lang="zh-CN" altLang="en-US" dirty="0">
                <a:sym typeface="+mn-ea"/>
              </a:rPr>
              <a:t>。这种结构能让处理器在一个时钟周期内执行多条指令，提高指令执行并行度，加速数据处理。</a:t>
            </a:r>
            <a:endParaRPr lang="zh-CN" altLang="en-US" dirty="0"/>
          </a:p>
          <a:p>
            <a:r>
              <a:rPr lang="en-US" altLang="zh-CN" dirty="0">
                <a:sym typeface="+mn-ea"/>
              </a:rPr>
              <a:t>### </a:t>
            </a:r>
            <a:r>
              <a:rPr lang="zh-CN" altLang="en-US" dirty="0">
                <a:sym typeface="+mn-ea"/>
              </a:rPr>
              <a:t>计算能力</a:t>
            </a:r>
            <a:endParaRPr lang="zh-CN" altLang="en-US" dirty="0"/>
          </a:p>
          <a:p>
            <a:r>
              <a:rPr lang="en-US" altLang="zh-CN" dirty="0">
                <a:sym typeface="+mn-ea"/>
              </a:rPr>
              <a:t>- **</a:t>
            </a:r>
            <a:r>
              <a:rPr lang="zh-CN" altLang="en-US" dirty="0">
                <a:sym typeface="+mn-ea"/>
              </a:rPr>
              <a:t>支持运算类型</a:t>
            </a:r>
            <a:r>
              <a:rPr lang="en-US" altLang="zh-CN" dirty="0">
                <a:sym typeface="+mn-ea"/>
              </a:rPr>
              <a:t>**</a:t>
            </a:r>
            <a:r>
              <a:rPr lang="zh-CN" altLang="en-US" dirty="0">
                <a:sym typeface="+mn-ea"/>
              </a:rPr>
              <a:t>：支持卷积、全连接、池化等常见的神经网络计算</a:t>
            </a:r>
            <a:r>
              <a:rPr lang="en-US" altLang="zh-CN" dirty="0">
                <a:sym typeface="+mn-ea"/>
              </a:rPr>
              <a:t> </a:t>
            </a:r>
            <a:r>
              <a:rPr lang="zh-CN" altLang="en-US" dirty="0">
                <a:sym typeface="+mn-ea"/>
              </a:rPr>
              <a:t>。可有效处理深度学习任务中大量的矩阵运算，满足多种神经网络模型的计算需求。</a:t>
            </a:r>
            <a:endParaRPr lang="zh-CN" altLang="en-US" dirty="0"/>
          </a:p>
          <a:p>
            <a:r>
              <a:rPr lang="en-US" altLang="zh-CN" dirty="0">
                <a:sym typeface="+mn-ea"/>
              </a:rPr>
              <a:t>### </a:t>
            </a:r>
            <a:r>
              <a:rPr lang="zh-CN" altLang="en-US" dirty="0">
                <a:sym typeface="+mn-ea"/>
              </a:rPr>
              <a:t>性能指标</a:t>
            </a:r>
            <a:endParaRPr lang="zh-CN" altLang="en-US" dirty="0"/>
          </a:p>
          <a:p>
            <a:r>
              <a:rPr lang="en-US" altLang="zh-CN" dirty="0">
                <a:sym typeface="+mn-ea"/>
              </a:rPr>
              <a:t>- **</a:t>
            </a:r>
            <a:r>
              <a:rPr lang="zh-CN" altLang="en-US" dirty="0">
                <a:sym typeface="+mn-ea"/>
              </a:rPr>
              <a:t>计算密度</a:t>
            </a:r>
            <a:r>
              <a:rPr lang="en-US" altLang="zh-CN" dirty="0">
                <a:sym typeface="+mn-ea"/>
              </a:rPr>
              <a:t>**</a:t>
            </a:r>
            <a:r>
              <a:rPr lang="zh-CN" altLang="en-US" dirty="0">
                <a:sym typeface="+mn-ea"/>
              </a:rPr>
              <a:t>：在</a:t>
            </a:r>
            <a:r>
              <a:rPr lang="en-US" altLang="zh-CN" dirty="0">
                <a:sym typeface="+mn-ea"/>
              </a:rPr>
              <a:t>1mm</a:t>
            </a:r>
            <a:r>
              <a:rPr lang="en-US" altLang="en-US" dirty="0">
                <a:sym typeface="+mn-ea"/>
              </a:rPr>
              <a:t>²</a:t>
            </a:r>
            <a:r>
              <a:rPr lang="zh-CN" altLang="en-US" dirty="0">
                <a:sym typeface="+mn-ea"/>
              </a:rPr>
              <a:t>的面积上可实现</a:t>
            </a:r>
            <a:r>
              <a:rPr lang="en-US" altLang="zh-CN" dirty="0">
                <a:sym typeface="+mn-ea"/>
              </a:rPr>
              <a:t>1 TMAC/s</a:t>
            </a:r>
            <a:r>
              <a:rPr lang="zh-CN" altLang="en-US" dirty="0">
                <a:sym typeface="+mn-ea"/>
              </a:rPr>
              <a:t>（每秒一万亿次乘加运算</a:t>
            </a:r>
            <a:r>
              <a:rPr lang="en-US" altLang="zh-CN" dirty="0">
                <a:sym typeface="+mn-ea"/>
              </a:rPr>
              <a:t> </a:t>
            </a:r>
            <a:r>
              <a:rPr lang="zh-CN" altLang="en-US" dirty="0">
                <a:sym typeface="+mn-ea"/>
              </a:rPr>
              <a:t>）的计算性能，体现了较高的计算密度，在较小芯片面积上实现强大计算能力。</a:t>
            </a:r>
            <a:endParaRPr lang="zh-CN" altLang="en-US" dirty="0"/>
          </a:p>
          <a:p>
            <a:r>
              <a:rPr lang="en-US" altLang="zh-CN" dirty="0">
                <a:sym typeface="+mn-ea"/>
              </a:rPr>
              <a:t>- **</a:t>
            </a:r>
            <a:r>
              <a:rPr lang="zh-CN" altLang="en-US" dirty="0">
                <a:sym typeface="+mn-ea"/>
              </a:rPr>
              <a:t>性能提升</a:t>
            </a:r>
            <a:r>
              <a:rPr lang="en-US" altLang="zh-CN" dirty="0">
                <a:sym typeface="+mn-ea"/>
              </a:rPr>
              <a:t>**</a:t>
            </a:r>
            <a:r>
              <a:rPr lang="zh-CN" altLang="en-US" dirty="0">
                <a:sym typeface="+mn-ea"/>
              </a:rPr>
              <a:t>：与</a:t>
            </a:r>
            <a:r>
              <a:rPr lang="en-US" altLang="zh-CN" dirty="0">
                <a:sym typeface="+mn-ea"/>
              </a:rPr>
              <a:t>2017</a:t>
            </a:r>
            <a:r>
              <a:rPr lang="zh-CN" altLang="en-US" dirty="0">
                <a:sym typeface="+mn-ea"/>
              </a:rPr>
              <a:t>年的</a:t>
            </a:r>
            <a:r>
              <a:rPr lang="en-US" altLang="zh-CN" dirty="0">
                <a:sym typeface="+mn-ea"/>
              </a:rPr>
              <a:t>GPU</a:t>
            </a:r>
            <a:r>
              <a:rPr lang="zh-CN" altLang="en-US" dirty="0">
                <a:sym typeface="+mn-ea"/>
              </a:rPr>
              <a:t>相比，在</a:t>
            </a:r>
            <a:r>
              <a:rPr lang="en-US" altLang="zh-CN" dirty="0">
                <a:sym typeface="+mn-ea"/>
              </a:rPr>
              <a:t>AlexNet</a:t>
            </a:r>
            <a:r>
              <a:rPr lang="zh-CN" altLang="en-US" dirty="0">
                <a:sym typeface="+mn-ea"/>
              </a:rPr>
              <a:t>基准测试中最快可提高</a:t>
            </a:r>
            <a:r>
              <a:rPr lang="en-US" altLang="zh-CN" dirty="0">
                <a:sym typeface="+mn-ea"/>
              </a:rPr>
              <a:t>6</a:t>
            </a:r>
            <a:r>
              <a:rPr lang="zh-CN" altLang="en-US" dirty="0">
                <a:sym typeface="+mn-ea"/>
              </a:rPr>
              <a:t>倍，在</a:t>
            </a:r>
            <a:r>
              <a:rPr lang="en-US" altLang="zh-CN" dirty="0">
                <a:sym typeface="+mn-ea"/>
              </a:rPr>
              <a:t>Inception V3</a:t>
            </a:r>
            <a:r>
              <a:rPr lang="zh-CN" altLang="en-US" dirty="0">
                <a:sym typeface="+mn-ea"/>
              </a:rPr>
              <a:t>基准测试中最快可提高</a:t>
            </a:r>
            <a:r>
              <a:rPr lang="en-US" altLang="zh-CN" dirty="0">
                <a:sym typeface="+mn-ea"/>
              </a:rPr>
              <a:t>9</a:t>
            </a:r>
            <a:r>
              <a:rPr lang="zh-CN" altLang="en-US" dirty="0">
                <a:sym typeface="+mn-ea"/>
              </a:rPr>
              <a:t>倍</a:t>
            </a:r>
            <a:r>
              <a:rPr lang="en-US" altLang="zh-CN" dirty="0">
                <a:sym typeface="+mn-ea"/>
              </a:rPr>
              <a:t> </a:t>
            </a:r>
            <a:r>
              <a:rPr lang="zh-CN" altLang="en-US" dirty="0">
                <a:sym typeface="+mn-ea"/>
              </a:rPr>
              <a:t>。表明其在处理深度学习模型时，相比传统</a:t>
            </a:r>
            <a:r>
              <a:rPr lang="en-US" altLang="zh-CN" dirty="0">
                <a:sym typeface="+mn-ea"/>
              </a:rPr>
              <a:t>GPU</a:t>
            </a:r>
            <a:r>
              <a:rPr lang="zh-CN" altLang="en-US" dirty="0">
                <a:sym typeface="+mn-ea"/>
              </a:rPr>
              <a:t>有显著的性能优势，能更高效地完成神经网络计算任务。</a:t>
            </a:r>
            <a:r>
              <a:rPr lang="en-US" altLang="zh-CN" dirty="0">
                <a:sym typeface="+mn-ea"/>
              </a:rPr>
              <a:t> </a:t>
            </a:r>
            <a:r>
              <a:rPr lang="zh-CN" altLang="en-US" dirty="0">
                <a:sym typeface="+mn-ea"/>
              </a:rPr>
              <a:t>幻灯片右侧的架构图展示了该处理器的内部组件，包括数据存储器、指令译码器、向量处理单元等。</a:t>
            </a:r>
            <a:r>
              <a:rPr lang="en-US" altLang="zh-CN" dirty="0">
                <a:sym typeface="+mn-ea"/>
              </a:rPr>
              <a:t> </a:t>
            </a:r>
            <a:endParaRPr lang="en-US" altLang="zh-CN" dirty="0"/>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这张幻灯片介绍了空域架构，具体内容如下：</a:t>
            </a:r>
            <a:endParaRPr lang="zh-CN" altLang="en-US" dirty="0"/>
          </a:p>
          <a:p>
            <a:r>
              <a:rPr lang="en-US" altLang="zh-CN" dirty="0"/>
              <a:t>### </a:t>
            </a:r>
            <a:r>
              <a:rPr lang="zh-CN" altLang="en-US" dirty="0"/>
              <a:t>架构特性</a:t>
            </a:r>
            <a:endParaRPr lang="zh-CN" altLang="en-US" dirty="0"/>
          </a:p>
          <a:p>
            <a:r>
              <a:rPr lang="en-US" altLang="zh-CN" dirty="0"/>
              <a:t>- **</a:t>
            </a:r>
            <a:r>
              <a:rPr lang="zh-CN" altLang="en-US" dirty="0"/>
              <a:t>独立控制逻辑</a:t>
            </a:r>
            <a:r>
              <a:rPr lang="en-US" altLang="zh-CN" dirty="0"/>
              <a:t>**</a:t>
            </a:r>
            <a:r>
              <a:rPr lang="zh-CN" altLang="en-US" dirty="0"/>
              <a:t>：每个算术逻辑单元（</a:t>
            </a:r>
            <a:r>
              <a:rPr lang="en-US" altLang="zh-CN" dirty="0"/>
              <a:t>ALU</a:t>
            </a:r>
            <a:r>
              <a:rPr lang="zh-CN" altLang="en-US" dirty="0"/>
              <a:t>）都有独立的控制逻辑</a:t>
            </a:r>
            <a:r>
              <a:rPr lang="en-US" altLang="zh-CN" dirty="0"/>
              <a:t> </a:t>
            </a:r>
            <a:r>
              <a:rPr lang="zh-CN" altLang="en-US" dirty="0"/>
              <a:t>，这使得每个</a:t>
            </a:r>
            <a:r>
              <a:rPr lang="en-US" altLang="zh-CN" dirty="0"/>
              <a:t>ALU</a:t>
            </a:r>
            <a:r>
              <a:rPr lang="zh-CN" altLang="en-US" dirty="0"/>
              <a:t>能相对自主地执行任务，无需依赖统一的集中式指令控制，提高了执行的自主性。</a:t>
            </a:r>
            <a:endParaRPr lang="zh-CN" altLang="en-US" dirty="0"/>
          </a:p>
          <a:p>
            <a:r>
              <a:rPr lang="en-US" altLang="zh-CN" dirty="0"/>
              <a:t>- **</a:t>
            </a:r>
            <a:r>
              <a:rPr lang="zh-CN" altLang="en-US" dirty="0"/>
              <a:t>本地存储器</a:t>
            </a:r>
            <a:r>
              <a:rPr lang="en-US" altLang="zh-CN" dirty="0"/>
              <a:t>**</a:t>
            </a:r>
            <a:r>
              <a:rPr lang="zh-CN" altLang="en-US" dirty="0"/>
              <a:t>：每个</a:t>
            </a:r>
            <a:r>
              <a:rPr lang="en-US" altLang="zh-CN" dirty="0"/>
              <a:t>ALU</a:t>
            </a:r>
            <a:r>
              <a:rPr lang="zh-CN" altLang="en-US" dirty="0"/>
              <a:t>都配备本地存储器，如本地缓存或寄存器组</a:t>
            </a:r>
            <a:r>
              <a:rPr lang="en-US" altLang="zh-CN" dirty="0"/>
              <a:t> </a:t>
            </a:r>
            <a:r>
              <a:rPr lang="zh-CN" altLang="en-US" dirty="0"/>
              <a:t>。本地存储可减少对外部大容量存储器的访问次数，加快数据读取速度，降低数据传输延迟。</a:t>
            </a:r>
            <a:endParaRPr lang="zh-CN" altLang="en-US" dirty="0"/>
          </a:p>
          <a:p>
            <a:r>
              <a:rPr lang="en-US" altLang="zh-CN" dirty="0"/>
              <a:t>- **</a:t>
            </a:r>
            <a:r>
              <a:rPr lang="zh-CN" altLang="en-US" dirty="0"/>
              <a:t>计算单元构成</a:t>
            </a:r>
            <a:r>
              <a:rPr lang="en-US" altLang="zh-CN" dirty="0"/>
              <a:t>**</a:t>
            </a:r>
            <a:r>
              <a:rPr lang="zh-CN" altLang="en-US" dirty="0"/>
              <a:t>：</a:t>
            </a:r>
            <a:r>
              <a:rPr lang="en-US" altLang="zh-CN" dirty="0"/>
              <a:t>ALU</a:t>
            </a:r>
            <a:r>
              <a:rPr lang="zh-CN" altLang="en-US" dirty="0"/>
              <a:t>与本地存储器组合形成计算单元</a:t>
            </a:r>
            <a:r>
              <a:rPr lang="en-US" altLang="zh-CN" dirty="0"/>
              <a:t>PE</a:t>
            </a:r>
            <a:r>
              <a:rPr lang="zh-CN" altLang="en-US" dirty="0"/>
              <a:t>（</a:t>
            </a:r>
            <a:r>
              <a:rPr lang="en-US" altLang="zh-CN" dirty="0"/>
              <a:t>Processing Element </a:t>
            </a:r>
            <a:r>
              <a:rPr lang="zh-CN" altLang="en-US" dirty="0"/>
              <a:t>），这种组合方式让计算和存储在局部紧密配合，提升计算效率。</a:t>
            </a:r>
            <a:endParaRPr lang="zh-CN" altLang="en-US" dirty="0"/>
          </a:p>
          <a:p>
            <a:r>
              <a:rPr lang="en-US" altLang="zh-CN" dirty="0"/>
              <a:t>### </a:t>
            </a:r>
            <a:r>
              <a:rPr lang="zh-CN" altLang="en-US" dirty="0"/>
              <a:t>运行机制</a:t>
            </a:r>
            <a:endParaRPr lang="zh-CN" altLang="en-US" dirty="0"/>
          </a:p>
          <a:p>
            <a:r>
              <a:rPr lang="en-US" altLang="zh-CN" dirty="0"/>
              <a:t>- **</a:t>
            </a:r>
            <a:r>
              <a:rPr lang="zh-CN" altLang="en-US" dirty="0"/>
              <a:t>数据流控制</a:t>
            </a:r>
            <a:r>
              <a:rPr lang="en-US" altLang="zh-CN" dirty="0"/>
              <a:t>**</a:t>
            </a:r>
            <a:r>
              <a:rPr lang="zh-CN" altLang="en-US" dirty="0"/>
              <a:t>：基于数据流控制，所有</a:t>
            </a:r>
            <a:r>
              <a:rPr lang="en-US" altLang="zh-CN" dirty="0"/>
              <a:t>ALU</a:t>
            </a:r>
            <a:r>
              <a:rPr lang="zh-CN" altLang="en-US" dirty="0"/>
              <a:t>形成处理链</a:t>
            </a:r>
            <a:r>
              <a:rPr lang="en-US" altLang="zh-CN" dirty="0"/>
              <a:t> </a:t>
            </a:r>
            <a:r>
              <a:rPr lang="zh-CN" altLang="en-US" dirty="0"/>
              <a:t>。数据在</a:t>
            </a:r>
            <a:r>
              <a:rPr lang="en-US" altLang="zh-CN" dirty="0"/>
              <a:t>ALU</a:t>
            </a:r>
            <a:r>
              <a:rPr lang="zh-CN" altLang="en-US" dirty="0"/>
              <a:t>之间直接传递，根据数据流向进行计算，无需频繁从集中式存储中读取数据，减少了数据传输开销。</a:t>
            </a:r>
            <a:r>
              <a:rPr lang="en-US" altLang="zh-CN" dirty="0"/>
              <a:t> </a:t>
            </a:r>
            <a:endParaRPr lang="en-US" altLang="zh-CN" dirty="0"/>
          </a:p>
          <a:p>
            <a:r>
              <a:rPr lang="en-US" altLang="zh-CN" dirty="0"/>
              <a:t>### </a:t>
            </a:r>
            <a:r>
              <a:rPr lang="zh-CN" altLang="en-US" dirty="0"/>
              <a:t>优缺点</a:t>
            </a:r>
            <a:endParaRPr lang="zh-CN" altLang="en-US" dirty="0"/>
          </a:p>
          <a:p>
            <a:r>
              <a:rPr lang="en-US" altLang="zh-CN" dirty="0"/>
              <a:t>- **</a:t>
            </a:r>
            <a:r>
              <a:rPr lang="zh-CN" altLang="en-US" dirty="0"/>
              <a:t>优势</a:t>
            </a:r>
            <a:r>
              <a:rPr lang="en-US" altLang="zh-CN" dirty="0"/>
              <a:t>**</a:t>
            </a:r>
            <a:r>
              <a:rPr lang="zh-CN" altLang="en-US" dirty="0"/>
              <a:t>：能有效提高计算任务的执行性能，并且通过减少数据传输等方式控制能耗</a:t>
            </a:r>
            <a:r>
              <a:rPr lang="en-US" altLang="zh-CN" dirty="0"/>
              <a:t> </a:t>
            </a:r>
            <a:r>
              <a:rPr lang="zh-CN" altLang="en-US" dirty="0"/>
              <a:t>。适合处理大规模并行计算任务，尤其是对计算效率和能耗要求较高的场景。</a:t>
            </a:r>
            <a:endParaRPr lang="zh-CN" altLang="en-US" dirty="0"/>
          </a:p>
          <a:p>
            <a:r>
              <a:rPr lang="en-US" altLang="zh-CN" dirty="0"/>
              <a:t>- **</a:t>
            </a:r>
            <a:r>
              <a:rPr lang="zh-CN" altLang="en-US" dirty="0"/>
              <a:t>局限</a:t>
            </a:r>
            <a:r>
              <a:rPr lang="en-US" altLang="zh-CN" dirty="0"/>
              <a:t>**</a:t>
            </a:r>
            <a:r>
              <a:rPr lang="zh-CN" altLang="en-US" dirty="0"/>
              <a:t>：缺少时间域上的可变性，灵活性不足</a:t>
            </a:r>
            <a:r>
              <a:rPr lang="en-US" altLang="zh-CN" dirty="0"/>
              <a:t> </a:t>
            </a:r>
            <a:r>
              <a:rPr lang="zh-CN" altLang="en-US" dirty="0"/>
              <a:t>。相比时域架构，空域架构在应对复杂多变、需要灵活指令调度的计算任务时，存在一定局限性。</a:t>
            </a:r>
            <a:r>
              <a:rPr lang="en-US" altLang="zh-CN" dirty="0"/>
              <a:t> </a:t>
            </a: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这张幻灯片介绍了</a:t>
            </a:r>
            <a:r>
              <a:rPr lang="en-US" altLang="zh-CN"/>
              <a:t>MIT</a:t>
            </a:r>
            <a:r>
              <a:rPr lang="zh-CN" altLang="en-US"/>
              <a:t>在</a:t>
            </a:r>
            <a:r>
              <a:rPr lang="en-US" altLang="zh-CN"/>
              <a:t>2016</a:t>
            </a:r>
            <a:r>
              <a:rPr lang="zh-CN" altLang="en-US"/>
              <a:t>年设计的</a:t>
            </a:r>
            <a:r>
              <a:rPr lang="en-US" altLang="zh-CN"/>
              <a:t>Eyeriss</a:t>
            </a:r>
            <a:r>
              <a:rPr lang="zh-CN" altLang="en-US"/>
              <a:t>，它是空域架构的代表性设计，具体内容如下：</a:t>
            </a:r>
            <a:endParaRPr lang="zh-CN" altLang="en-US"/>
          </a:p>
          <a:p>
            <a:r>
              <a:rPr lang="en-US" altLang="zh-CN"/>
              <a:t>### </a:t>
            </a:r>
            <a:r>
              <a:rPr lang="zh-CN" altLang="en-US"/>
              <a:t>架构组成</a:t>
            </a:r>
            <a:endParaRPr lang="zh-CN" altLang="en-US"/>
          </a:p>
          <a:p>
            <a:r>
              <a:rPr lang="en-US" altLang="zh-CN"/>
              <a:t>- **PE</a:t>
            </a:r>
            <a:r>
              <a:rPr lang="zh-CN" altLang="en-US"/>
              <a:t>阵列</a:t>
            </a:r>
            <a:r>
              <a:rPr lang="en-US" altLang="zh-CN"/>
              <a:t>**</a:t>
            </a:r>
            <a:r>
              <a:rPr lang="zh-CN" altLang="en-US"/>
              <a:t>：采用</a:t>
            </a:r>
            <a:r>
              <a:rPr lang="en-US" altLang="zh-CN"/>
              <a:t>1</a:t>
            </a:r>
            <a:r>
              <a:rPr lang="zh-CN" altLang="en-US"/>
              <a:t>个</a:t>
            </a:r>
            <a:r>
              <a:rPr lang="en-US" altLang="zh-CN"/>
              <a:t>12</a:t>
            </a:r>
            <a:r>
              <a:rPr lang="en-US" altLang="en-US"/>
              <a:t>×</a:t>
            </a:r>
            <a:r>
              <a:rPr lang="en-US" altLang="zh-CN"/>
              <a:t>14</a:t>
            </a:r>
            <a:r>
              <a:rPr lang="zh-CN" altLang="en-US"/>
              <a:t>的处理单元（</a:t>
            </a:r>
            <a:r>
              <a:rPr lang="en-US" altLang="zh-CN"/>
              <a:t>PE</a:t>
            </a:r>
            <a:r>
              <a:rPr lang="zh-CN" altLang="en-US"/>
              <a:t>）阵列</a:t>
            </a:r>
            <a:r>
              <a:rPr lang="en-US" altLang="zh-CN"/>
              <a:t> </a:t>
            </a:r>
            <a:r>
              <a:rPr lang="zh-CN" altLang="en-US"/>
              <a:t>。这种大规模的阵列结构为并行计算提供了硬件基础。</a:t>
            </a:r>
            <a:endParaRPr lang="zh-CN" altLang="en-US"/>
          </a:p>
          <a:p>
            <a:r>
              <a:rPr lang="en-US" altLang="zh-CN"/>
              <a:t>- **PE</a:t>
            </a:r>
            <a:r>
              <a:rPr lang="zh-CN" altLang="en-US"/>
              <a:t>特性</a:t>
            </a:r>
            <a:r>
              <a:rPr lang="en-US" altLang="zh-CN"/>
              <a:t>**</a:t>
            </a:r>
            <a:r>
              <a:rPr lang="zh-CN" altLang="en-US"/>
              <a:t>：每个</a:t>
            </a:r>
            <a:r>
              <a:rPr lang="en-US" altLang="zh-CN"/>
              <a:t>PE</a:t>
            </a:r>
            <a:r>
              <a:rPr lang="zh-CN" altLang="en-US"/>
              <a:t>自带控制器和本地存储器</a:t>
            </a:r>
            <a:r>
              <a:rPr lang="en-US" altLang="zh-CN"/>
              <a:t> </a:t>
            </a:r>
            <a:r>
              <a:rPr lang="zh-CN" altLang="en-US"/>
              <a:t>，</a:t>
            </a:r>
            <a:r>
              <a:rPr lang="en-US" altLang="zh-CN"/>
              <a:t>PE</a:t>
            </a:r>
            <a:r>
              <a:rPr lang="zh-CN" altLang="en-US"/>
              <a:t>之间可直接传递数据。本地存储器和独立控制器让每个</a:t>
            </a:r>
            <a:r>
              <a:rPr lang="en-US" altLang="zh-CN"/>
              <a:t>PE</a:t>
            </a:r>
            <a:r>
              <a:rPr lang="zh-CN" altLang="en-US"/>
              <a:t>能高效处理本地数据，减少数据传输延迟，提高计算效率。</a:t>
            </a:r>
            <a:endParaRPr lang="zh-CN" altLang="en-US"/>
          </a:p>
          <a:p>
            <a:r>
              <a:rPr lang="en-US" altLang="zh-CN"/>
              <a:t>- **</a:t>
            </a:r>
            <a:r>
              <a:rPr lang="zh-CN" altLang="en-US"/>
              <a:t>多级存储架构</a:t>
            </a:r>
            <a:r>
              <a:rPr lang="en-US" altLang="zh-CN"/>
              <a:t>**</a:t>
            </a:r>
            <a:r>
              <a:rPr lang="zh-CN" altLang="en-US"/>
              <a:t>：拥有</a:t>
            </a:r>
            <a:r>
              <a:rPr lang="en-US" altLang="zh-CN"/>
              <a:t>PE</a:t>
            </a:r>
            <a:r>
              <a:rPr lang="zh-CN" altLang="en-US"/>
              <a:t>本地寄存器（</a:t>
            </a:r>
            <a:r>
              <a:rPr lang="en-US" altLang="zh-CN"/>
              <a:t>Reg</a:t>
            </a:r>
            <a:r>
              <a:rPr lang="zh-CN" altLang="en-US"/>
              <a:t>）、片上全局缓存、片外</a:t>
            </a:r>
            <a:r>
              <a:rPr lang="en-US" altLang="zh-CN"/>
              <a:t>DRAM</a:t>
            </a:r>
            <a:r>
              <a:rPr lang="zh-CN" altLang="en-US"/>
              <a:t>的多级存储架构</a:t>
            </a:r>
            <a:r>
              <a:rPr lang="en-US" altLang="zh-CN"/>
              <a:t> </a:t>
            </a:r>
            <a:r>
              <a:rPr lang="zh-CN" altLang="en-US"/>
              <a:t>。这种分层存储设计可根据数据访问频率和容量需求，合理分配存储资源，优化数据访问速度。</a:t>
            </a:r>
            <a:endParaRPr lang="zh-CN" altLang="en-US"/>
          </a:p>
          <a:p>
            <a:r>
              <a:rPr lang="en-US" altLang="zh-CN"/>
              <a:t>### </a:t>
            </a:r>
            <a:r>
              <a:rPr lang="zh-CN" altLang="en-US"/>
              <a:t>数据流与性能</a:t>
            </a:r>
            <a:endParaRPr lang="zh-CN" altLang="en-US"/>
          </a:p>
          <a:p>
            <a:r>
              <a:rPr lang="en-US" altLang="zh-CN"/>
              <a:t>- **</a:t>
            </a:r>
            <a:r>
              <a:rPr lang="zh-CN" altLang="en-US"/>
              <a:t>数据流策略</a:t>
            </a:r>
            <a:r>
              <a:rPr lang="en-US" altLang="zh-CN"/>
              <a:t>**</a:t>
            </a:r>
            <a:r>
              <a:rPr lang="zh-CN" altLang="en-US"/>
              <a:t>：运用行复用（</a:t>
            </a:r>
            <a:r>
              <a:rPr lang="en-US" altLang="zh-CN"/>
              <a:t>RS</a:t>
            </a:r>
            <a:r>
              <a:rPr lang="zh-CN" altLang="en-US"/>
              <a:t>）数据流策略</a:t>
            </a:r>
            <a:r>
              <a:rPr lang="en-US" altLang="zh-CN"/>
              <a:t> </a:t>
            </a:r>
            <a:r>
              <a:rPr lang="zh-CN" altLang="en-US"/>
              <a:t>，提升片上数据复用率。通过这种方式，减少了对外部存储器的访问次数，降低数据传输开销。</a:t>
            </a:r>
            <a:endParaRPr lang="zh-CN" altLang="en-US"/>
          </a:p>
          <a:p>
            <a:r>
              <a:rPr lang="en-US" altLang="zh-CN"/>
              <a:t>- **</a:t>
            </a:r>
            <a:r>
              <a:rPr lang="zh-CN" altLang="en-US"/>
              <a:t>计算能效</a:t>
            </a:r>
            <a:r>
              <a:rPr lang="en-US" altLang="zh-CN"/>
              <a:t>**</a:t>
            </a:r>
            <a:r>
              <a:rPr lang="zh-CN" altLang="en-US"/>
              <a:t>：计算能效较传统方法提升</a:t>
            </a:r>
            <a:r>
              <a:rPr lang="en-US" altLang="zh-CN"/>
              <a:t>10</a:t>
            </a:r>
            <a:r>
              <a:rPr lang="zh-CN" altLang="en-US"/>
              <a:t>倍</a:t>
            </a:r>
            <a:r>
              <a:rPr lang="en-US" altLang="zh-CN"/>
              <a:t> </a:t>
            </a:r>
            <a:r>
              <a:rPr lang="zh-CN" altLang="en-US"/>
              <a:t>。在处理深度卷积神经网络任务时，能以更低能耗实现更高计算性能，在能效方面表现优异。</a:t>
            </a:r>
            <a:r>
              <a:rPr lang="en-US" altLang="zh-CN"/>
              <a:t> </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3B9DA0D4-298B-CE45-B532-35C270D517C8}" type="slidenum">
              <a:rPr lang="en-US" altLang="zh-CN"/>
            </a:fld>
            <a:endParaRPr lang="en-US" altLang="zh-CN"/>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9A1D6E32-F43C-FB41-A29A-9B01FD260BBD}" type="slidenum">
              <a:rPr lang="en-US" altLang="zh-CN"/>
            </a:fld>
            <a:endParaRPr lang="en-US" altLang="zh-CN"/>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4450"/>
            <a:ext cx="2743200" cy="6192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44450"/>
            <a:ext cx="8026400" cy="6192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9D29B085-9973-7446-B517-BFABB5504293}" type="slidenum">
              <a:rPr lang="en-US" altLang="zh-CN"/>
            </a:fld>
            <a:endParaRPr lang="en-US" altLang="zh-CN"/>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4"/>
            <a:ext cx="10972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3721100"/>
            <a:ext cx="10972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AF642972-85F3-0543-B43D-E02AD8D16BB6}" type="slidenum">
              <a:rPr lang="en-US" altLang="zh-CN"/>
            </a:fld>
            <a:endParaRPr lang="en-US" altLang="zh-CN"/>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A518FC1D-6280-3047-8C5C-7DA26AE826C1}" type="slidenum">
              <a:rPr lang="en-US" altLang="zh-CN"/>
            </a:fld>
            <a:endParaRPr lang="en-US" altLang="zh-CN"/>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09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half" idx="3"/>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EA97E150-0B00-2C49-A9D7-B5CDE2625974}" type="slidenum">
              <a:rPr lang="en-US" altLang="zh-CN"/>
            </a:fld>
            <a:endParaRPr lang="en-US" altLang="zh-CN"/>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图表占位符 3"/>
          <p:cNvSpPr>
            <a:spLocks noGrp="1"/>
          </p:cNvSpPr>
          <p:nvPr>
            <p:ph type="chart" sz="half" idx="2"/>
          </p:nvPr>
        </p:nvSpPr>
        <p:spPr>
          <a:xfrm>
            <a:off x="6197600" y="1052513"/>
            <a:ext cx="5384800" cy="5184775"/>
          </a:xfrm>
        </p:spPr>
        <p:txBody>
          <a:bodyPr/>
          <a:lstStyle/>
          <a:p>
            <a:pPr lvl="0"/>
            <a:endParaRPr lang="zh-CN" altLang="en-US" noProof="0"/>
          </a:p>
        </p:txBody>
      </p:sp>
      <p:sp>
        <p:nvSpPr>
          <p:cNvPr id="5" name="Rectangle 6"/>
          <p:cNvSpPr>
            <a:spLocks noGrp="1" noChangeArrowheads="1"/>
          </p:cNvSpPr>
          <p:nvPr>
            <p:ph type="sldNum" sz="quarter" idx="10"/>
          </p:nvPr>
        </p:nvSpPr>
        <p:spPr/>
        <p:txBody>
          <a:bodyPr/>
          <a:lstStyle>
            <a:lvl1pPr>
              <a:defRPr/>
            </a:lvl1pPr>
          </a:lstStyle>
          <a:p>
            <a:pPr>
              <a:defRPr/>
            </a:pPr>
            <a:fld id="{5164A787-F7FE-1A4B-8DEF-DF36C2AA2E35}" type="slidenum">
              <a:rPr lang="en-US" altLang="zh-CN"/>
            </a:fld>
            <a:endParaRPr lang="en-US" altLang="zh-CN"/>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E88AD637-C2FC-C44A-8A45-9D2DD5ABB681}" type="slidenum">
              <a:rPr lang="en-US" altLang="zh-CN"/>
            </a:fld>
            <a:endParaRPr lang="en-US" altLang="zh-CN"/>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half" idx="3"/>
          </p:nvPr>
        </p:nvSpPr>
        <p:spPr>
          <a:xfrm>
            <a:off x="609600" y="3721100"/>
            <a:ext cx="10972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971ACCAA-D0DA-8743-986C-579D3422ABE1}" type="slidenum">
              <a:rPr lang="en-US" altLang="zh-CN"/>
            </a:fld>
            <a:endParaRPr lang="en-US" altLang="zh-CN"/>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609600" y="1052513"/>
            <a:ext cx="10972800" cy="5184775"/>
          </a:xfrm>
        </p:spPr>
        <p:txBody>
          <a:bodyPr/>
          <a:lstStyle/>
          <a:p>
            <a:pPr lvl="0"/>
            <a:endParaRPr lang="zh-CN" altLang="en-US" noProof="0"/>
          </a:p>
        </p:txBody>
      </p:sp>
      <p:sp>
        <p:nvSpPr>
          <p:cNvPr id="4" name="Rectangle 6"/>
          <p:cNvSpPr>
            <a:spLocks noGrp="1" noChangeArrowheads="1"/>
          </p:cNvSpPr>
          <p:nvPr>
            <p:ph type="sldNum" sz="quarter" idx="10"/>
          </p:nvPr>
        </p:nvSpPr>
        <p:spPr/>
        <p:txBody>
          <a:bodyPr/>
          <a:lstStyle>
            <a:lvl1pPr>
              <a:defRPr/>
            </a:lvl1pPr>
          </a:lstStyle>
          <a:p>
            <a:pPr>
              <a:defRPr/>
            </a:pPr>
            <a:fld id="{A6B0944B-258F-034B-B8F5-59BBCDD96845}" type="slidenum">
              <a:rPr lang="en-US" altLang="zh-CN"/>
            </a:fld>
            <a:endParaRPr lang="en-US" altLang="zh-CN"/>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09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half" idx="3"/>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2A6E8A9D-8E0D-E943-8794-D19D63E186DB}" type="slidenum">
              <a:rPr lang="en-US" altLang="zh-CN"/>
            </a:fld>
            <a:endParaRPr lang="en-US" altLang="zh-CN"/>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65E1E517-BCF5-634A-9CA5-72290370C34D}" type="slidenum">
              <a:rPr lang="en-US" altLang="zh-CN"/>
            </a:fld>
            <a:endParaRPr lang="en-US" altLang="zh-CN"/>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58FE2A48-9A9F-8E4A-A2AC-2AAD894EF17F}" type="slidenum">
              <a:rPr lang="en-US" altLang="zh-CN"/>
            </a:fld>
            <a:endParaRPr lang="en-US" altLang="zh-CN"/>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EBC60F40-7896-494E-83C0-729986E226BA}" type="slidenum">
              <a:rPr lang="en-US" altLang="zh-CN"/>
            </a:fld>
            <a:endParaRPr lang="en-US" altLang="zh-CN"/>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052513"/>
            <a:ext cx="53848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8F76464E-911B-7A4E-A391-7146B60C4043}" type="slidenum">
              <a:rPr lang="en-US" altLang="zh-CN"/>
            </a:fld>
            <a:endParaRPr lang="en-US" altLang="zh-CN"/>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fld id="{9AE967CB-3D27-9F48-85B8-7FE19E2CEF7F}" type="slidenum">
              <a:rPr lang="en-US" altLang="zh-CN"/>
            </a:fld>
            <a:endParaRPr lang="en-US" altLang="zh-CN"/>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sldNum" sz="quarter" idx="10"/>
          </p:nvPr>
        </p:nvSpPr>
        <p:spPr/>
        <p:txBody>
          <a:bodyPr/>
          <a:lstStyle>
            <a:lvl1pPr>
              <a:defRPr/>
            </a:lvl1pPr>
          </a:lstStyle>
          <a:p>
            <a:pPr>
              <a:defRPr/>
            </a:pPr>
            <a:fld id="{15CED5A0-6060-E041-8315-5E1C87E93E4F}" type="slidenum">
              <a:rPr lang="en-US" altLang="zh-CN"/>
            </a:fld>
            <a:endParaRPr lang="en-US" altLang="zh-CN"/>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BA8D6C36-29FA-024B-B4C2-7BFA6E08AA79}" type="slidenum">
              <a:rPr lang="en-US" altLang="zh-CN"/>
            </a:fld>
            <a:endParaRPr lang="en-US" altLang="zh-CN"/>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891490D3-4D47-7845-88AA-4C5C6D89767E}" type="slidenum">
              <a:rPr lang="en-US" altLang="zh-CN"/>
            </a:fld>
            <a:endParaRPr lang="en-US" altLang="zh-CN"/>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EDDFAAFA-42D2-B64E-A3A9-25CF17DCC0D4}" type="slidenum">
              <a:rPr lang="en-US" altLang="zh-CN"/>
            </a:fld>
            <a:endParaRPr lang="en-US" altLang="zh-CN"/>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1.png"/><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83267" y="44451"/>
            <a:ext cx="9230784"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609600" y="1052513"/>
            <a:ext cx="109728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30" name="Rectangle 6"/>
          <p:cNvSpPr>
            <a:spLocks noGrp="1" noChangeArrowheads="1"/>
          </p:cNvSpPr>
          <p:nvPr>
            <p:ph type="sldNum" sz="quarter" idx="4"/>
          </p:nvPr>
        </p:nvSpPr>
        <p:spPr bwMode="auto">
          <a:xfrm>
            <a:off x="8866718" y="6472238"/>
            <a:ext cx="2798233" cy="196850"/>
          </a:xfrm>
          <a:prstGeom prst="rect">
            <a:avLst/>
          </a:prstGeom>
          <a:noFill/>
          <a:ln>
            <a:noFill/>
          </a:ln>
          <a:effectLst/>
        </p:spPr>
        <p:txBody>
          <a:bodyPr vert="horz" wrap="square" lIns="91440" tIns="45720" rIns="91440" bIns="45720" numCol="1" anchor="t" anchorCtr="0" compatLnSpc="1"/>
          <a:lstStyle>
            <a:lvl1pPr algn="r" eaLnBrk="1" hangingPunct="1">
              <a:defRPr sz="1400">
                <a:solidFill>
                  <a:schemeClr val="tx1"/>
                </a:solidFill>
                <a:latin typeface="Arial" panose="020B0604020202020204" pitchFamily="34" charset="0"/>
              </a:defRPr>
            </a:lvl1pPr>
          </a:lstStyle>
          <a:p>
            <a:pPr>
              <a:defRPr/>
            </a:pPr>
            <a:fld id="{6C0CD110-727B-2D41-8644-F56FA2599D44}" type="slidenum">
              <a:rPr lang="en-US" altLang="zh-CN"/>
            </a:fld>
            <a:endParaRPr lang="en-US" altLang="zh-CN"/>
          </a:p>
        </p:txBody>
      </p:sp>
      <p:sp>
        <p:nvSpPr>
          <p:cNvPr id="1029" name="Line 7"/>
          <p:cNvSpPr>
            <a:spLocks noChangeShapeType="1"/>
          </p:cNvSpPr>
          <p:nvPr userDrawn="1"/>
        </p:nvSpPr>
        <p:spPr bwMode="auto">
          <a:xfrm>
            <a:off x="0" y="793750"/>
            <a:ext cx="12192000" cy="0"/>
          </a:xfrm>
          <a:prstGeom prst="line">
            <a:avLst/>
          </a:prstGeom>
          <a:noFill/>
          <a:ln w="9525" cap="sq">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2400"/>
          </a:p>
        </p:txBody>
      </p:sp>
      <p:sp>
        <p:nvSpPr>
          <p:cNvPr id="2" name="Line 8"/>
          <p:cNvSpPr>
            <a:spLocks noChangeShapeType="1"/>
          </p:cNvSpPr>
          <p:nvPr userDrawn="1"/>
        </p:nvSpPr>
        <p:spPr bwMode="auto">
          <a:xfrm>
            <a:off x="0" y="836613"/>
            <a:ext cx="12192000" cy="0"/>
          </a:xfrm>
          <a:prstGeom prst="line">
            <a:avLst/>
          </a:prstGeom>
          <a:noFill/>
          <a:ln w="9525" cap="sq">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2400"/>
          </a:p>
        </p:txBody>
      </p:sp>
      <p:pic>
        <p:nvPicPr>
          <p:cNvPr id="1031" name="Picture 15" descr="图片1_x2cube_bin"/>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46567" y="57151"/>
            <a:ext cx="144145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slow"/>
  <p:hf sldNum="0" hdr="0" ftr="0" dt="0"/>
  <p:txStyles>
    <p:titleStyle>
      <a:lvl1pPr algn="ctr" rtl="0" eaLnBrk="0" fontAlgn="base" hangingPunct="0">
        <a:spcBef>
          <a:spcPct val="0"/>
        </a:spcBef>
        <a:spcAft>
          <a:spcPct val="0"/>
        </a:spcAft>
        <a:defRPr sz="3600" b="1">
          <a:solidFill>
            <a:srgbClr val="000099"/>
          </a:solidFill>
          <a:latin typeface="+mj-lt"/>
          <a:ea typeface="+mj-ea"/>
          <a:cs typeface="+mj-cs"/>
        </a:defRPr>
      </a:lvl1pPr>
      <a:lvl2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2pPr>
      <a:lvl3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3pPr>
      <a:lvl4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4pPr>
      <a:lvl5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5pPr>
      <a:lvl6pPr marL="4572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6pPr>
      <a:lvl7pPr marL="9144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7pPr>
      <a:lvl8pPr marL="13716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8pPr>
      <a:lvl9pPr marL="18288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tags" Target="../tags/tag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3"/>
          <p:cNvSpPr>
            <a:spLocks noGrp="1" noChangeArrowheads="1"/>
          </p:cNvSpPr>
          <p:nvPr>
            <p:ph type="ctrTitle"/>
          </p:nvPr>
        </p:nvSpPr>
        <p:spPr>
          <a:xfrm>
            <a:off x="72008" y="1528841"/>
            <a:ext cx="12144672" cy="1470025"/>
          </a:xfrm>
        </p:spPr>
        <p:txBody>
          <a:bodyPr/>
          <a:lstStyle/>
          <a:p>
            <a:pPr>
              <a:lnSpc>
                <a:spcPct val="130000"/>
              </a:lnSpc>
            </a:pPr>
            <a:r>
              <a:rPr kumimoji="1" lang="zh-CN" altLang="en-US" sz="4800" dirty="0">
                <a:solidFill>
                  <a:srgbClr val="C00000"/>
                </a:solidFill>
                <a:latin typeface="微软雅黑" panose="020B0503020204020204" pitchFamily="34" charset="-122"/>
                <a:ea typeface="微软雅黑" panose="020B0503020204020204" pitchFamily="34" charset="-122"/>
              </a:rPr>
              <a:t>智能芯片设计</a:t>
            </a:r>
            <a:br>
              <a:rPr kumimoji="1" lang="en-US" altLang="zh-CN" sz="4800" dirty="0">
                <a:solidFill>
                  <a:srgbClr val="C00000"/>
                </a:solidFill>
                <a:latin typeface="微软雅黑" panose="020B0503020204020204" pitchFamily="34" charset="-122"/>
                <a:ea typeface="微软雅黑" panose="020B0503020204020204" pitchFamily="34" charset="-122"/>
              </a:rPr>
            </a:br>
            <a:r>
              <a:rPr kumimoji="1" lang="zh-CN" altLang="en-US" sz="4000" dirty="0">
                <a:solidFill>
                  <a:srgbClr val="002060"/>
                </a:solidFill>
                <a:latin typeface="微软雅黑" panose="020B0503020204020204" pitchFamily="34" charset="-122"/>
                <a:ea typeface="微软雅黑" panose="020B0503020204020204" pitchFamily="34" charset="-122"/>
              </a:rPr>
              <a:t>第</a:t>
            </a:r>
            <a:r>
              <a:rPr kumimoji="1" lang="en-US" altLang="zh-CN" sz="4000" dirty="0">
                <a:solidFill>
                  <a:srgbClr val="002060"/>
                </a:solidFill>
                <a:latin typeface="微软雅黑" panose="020B0503020204020204" pitchFamily="34" charset="-122"/>
                <a:ea typeface="微软雅黑" panose="020B0503020204020204" pitchFamily="34" charset="-122"/>
              </a:rPr>
              <a:t>5</a:t>
            </a:r>
            <a:r>
              <a:rPr kumimoji="1" lang="zh-CN" altLang="en-US" sz="4000" dirty="0">
                <a:solidFill>
                  <a:srgbClr val="002060"/>
                </a:solidFill>
                <a:latin typeface="微软雅黑" panose="020B0503020204020204" pitchFamily="34" charset="-122"/>
                <a:ea typeface="微软雅黑" panose="020B0503020204020204" pitchFamily="34" charset="-122"/>
              </a:rPr>
              <a:t>章 智能芯片架构设计</a:t>
            </a:r>
            <a:endParaRPr kumimoji="1" lang="zh-CN" altLang="en-US" sz="4000" dirty="0">
              <a:solidFill>
                <a:srgbClr val="002060"/>
              </a:solidFill>
              <a:latin typeface="微软雅黑" panose="020B0503020204020204" pitchFamily="34" charset="-122"/>
              <a:ea typeface="微软雅黑" panose="020B0503020204020204" pitchFamily="34" charset="-122"/>
            </a:endParaRPr>
          </a:p>
        </p:txBody>
      </p:sp>
      <p:sp>
        <p:nvSpPr>
          <p:cNvPr id="27650" name="Text Box 4"/>
          <p:cNvSpPr txBox="1">
            <a:spLocks noChangeArrowheads="1"/>
          </p:cNvSpPr>
          <p:nvPr/>
        </p:nvSpPr>
        <p:spPr bwMode="auto">
          <a:xfrm>
            <a:off x="1626319" y="5373216"/>
            <a:ext cx="9036050" cy="1082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99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0000FF"/>
              </a:buClr>
              <a:buSzPct val="135000"/>
              <a:buFont typeface="Wingdings" panose="05000000000000000000" pitchFamily="2" charset="2"/>
              <a:buChar char="F"/>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Ø"/>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rgbClr val="FF9933"/>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lnSpc>
                <a:spcPct val="120000"/>
              </a:lnSpc>
              <a:spcBef>
                <a:spcPct val="0"/>
              </a:spcBef>
              <a:buClrTx/>
              <a:buSzTx/>
              <a:buFont typeface="Arial" panose="020B0604020202020204" pitchFamily="34" charset="0"/>
              <a:buNone/>
            </a:pPr>
            <a:r>
              <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华中科技大学 人工智能与自动化学院</a:t>
            </a:r>
            <a:endParaRPr lang="en-US" altLang="zh-CN"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lnSpc>
                <a:spcPct val="120000"/>
              </a:lnSpc>
              <a:spcBef>
                <a:spcPct val="0"/>
              </a:spcBef>
              <a:buClrTx/>
              <a:buSzTx/>
              <a:buFont typeface="Arial" panose="020B0604020202020204" pitchFamily="34" charset="0"/>
              <a:buNone/>
            </a:pPr>
            <a:r>
              <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多谱信息智能处理技术全国重点实验室</a:t>
            </a:r>
            <a:endParaRPr lang="en-US" altLang="zh-CN"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advTm="602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31838" y="188640"/>
            <a:ext cx="10728325" cy="485775"/>
          </a:xfrm>
        </p:spPr>
        <p:txBody>
          <a:bodyPr vert="horz" anchor="ctr" anchorCtr="1">
            <a:noAutofit/>
          </a:bodyPr>
          <a:lstStyle/>
          <a:p>
            <a:pPr algn="ctr"/>
            <a:r>
              <a:rPr lang="en-US" altLang="zh-CN"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5.1 </a:t>
            </a:r>
            <a:r>
              <a:rPr lang="zh-CN" altLang="en-US"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空</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域架构</a:t>
            </a:r>
            <a:r>
              <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代表性设计</a:t>
            </a:r>
            <a:endPar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3" name="文本占位符 2"/>
          <p:cNvSpPr>
            <a:spLocks noGrp="1"/>
          </p:cNvSpPr>
          <p:nvPr>
            <p:ph type="body" sz="quarter" idx="4294967295"/>
          </p:nvPr>
        </p:nvSpPr>
        <p:spPr>
          <a:xfrm>
            <a:off x="263352" y="925386"/>
            <a:ext cx="8509000" cy="461963"/>
          </a:xfrm>
        </p:spPr>
        <p:txBody>
          <a:bodyPr>
            <a:normAutofit/>
          </a:bodyPr>
          <a:lstStyle/>
          <a:p>
            <a:pPr>
              <a:buClr>
                <a:srgbClr val="002060"/>
              </a:buClr>
              <a:buSzPct val="75000"/>
              <a:buFont typeface="Wingdings" panose="05000000000000000000" pitchFamily="2" charset="2"/>
              <a:buChar char="p"/>
            </a:pPr>
            <a:r>
              <a:rPr lang="en-US" altLang="zh-CN" sz="2400" dirty="0">
                <a:solidFill>
                  <a:srgbClr val="002060"/>
                </a:solidFill>
                <a:latin typeface="微软雅黑" panose="020B0503020204020204" pitchFamily="34" charset="-122"/>
                <a:ea typeface="微软雅黑" panose="020B0503020204020204" pitchFamily="34" charset="-122"/>
              </a:rPr>
              <a:t>MIT</a:t>
            </a:r>
            <a:r>
              <a:rPr lang="zh-CN" altLang="en-US" sz="2400" dirty="0">
                <a:solidFill>
                  <a:srgbClr val="002060"/>
                </a:solidFill>
                <a:latin typeface="微软雅黑" panose="020B0503020204020204" pitchFamily="34" charset="-122"/>
                <a:ea typeface="微软雅黑" panose="020B0503020204020204" pitchFamily="34" charset="-122"/>
              </a:rPr>
              <a:t>的</a:t>
            </a:r>
            <a:r>
              <a:rPr lang="en-US" altLang="zh-CN" sz="2400" dirty="0" err="1">
                <a:solidFill>
                  <a:srgbClr val="002060"/>
                </a:solidFill>
                <a:latin typeface="微软雅黑" panose="020B0503020204020204" pitchFamily="34" charset="-122"/>
                <a:ea typeface="微软雅黑" panose="020B0503020204020204" pitchFamily="34" charset="-122"/>
              </a:rPr>
              <a:t>Eyeriss</a:t>
            </a:r>
            <a:r>
              <a:rPr lang="en-US" altLang="zh-CN" sz="2400" dirty="0">
                <a:solidFill>
                  <a:srgbClr val="002060"/>
                </a:solidFill>
                <a:latin typeface="微软雅黑" panose="020B0503020204020204" pitchFamily="34" charset="-122"/>
                <a:ea typeface="微软雅黑" panose="020B0503020204020204" pitchFamily="34" charset="-122"/>
              </a:rPr>
              <a:t> (2016)</a:t>
            </a:r>
            <a:endParaRPr lang="zh-CN" altLang="en-US" sz="2400" dirty="0">
              <a:solidFill>
                <a:srgbClr val="002060"/>
              </a:solidFill>
              <a:latin typeface="微软雅黑" panose="020B0503020204020204" pitchFamily="34" charset="-122"/>
              <a:ea typeface="微软雅黑" panose="020B0503020204020204" pitchFamily="34" charset="-122"/>
            </a:endParaRPr>
          </a:p>
          <a:p>
            <a:pPr marL="0" indent="0">
              <a:buNone/>
            </a:pPr>
            <a:endParaRPr lang="en-US" dirty="0"/>
          </a:p>
        </p:txBody>
      </p:sp>
      <p:sp>
        <p:nvSpPr>
          <p:cNvPr id="6" name="文本占位符 2"/>
          <p:cNvSpPr txBox="1"/>
          <p:nvPr/>
        </p:nvSpPr>
        <p:spPr>
          <a:xfrm>
            <a:off x="335360" y="1556792"/>
            <a:ext cx="4608512" cy="4375822"/>
          </a:xfrm>
          <a:prstGeom prst="rect">
            <a:avLst/>
          </a:prstGeom>
          <a:ln w="12700">
            <a:solidFill>
              <a:srgbClr val="002060"/>
            </a:solidFill>
          </a:ln>
        </p:spPr>
        <p:txBody>
          <a:bodyPr vert="horz">
            <a:noAutofit/>
          </a:bodyPr>
          <a:lstStyle>
            <a:lvl1pPr marL="274320" indent="-274320" algn="just" rtl="0" eaLnBrk="1" fontAlgn="ctr" latinLnBrk="0" hangingPunct="1">
              <a:lnSpc>
                <a:spcPct val="125000"/>
              </a:lnSpc>
              <a:spcBef>
                <a:spcPts val="600"/>
              </a:spcBef>
              <a:buClrTx/>
              <a:buSzPct val="76000"/>
              <a:buFont typeface="Wingdings 3" panose="05040102010807070707"/>
              <a:buChar char=""/>
              <a:defRPr kumimoji="0" sz="26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548640" indent="-274320" algn="l" rtl="0" eaLnBrk="1" latinLnBrk="0" hangingPunct="1">
              <a:lnSpc>
                <a:spcPct val="125000"/>
              </a:lnSpc>
              <a:spcBef>
                <a:spcPts val="500"/>
              </a:spcBef>
              <a:buClr>
                <a:schemeClr val="accent2"/>
              </a:buClr>
              <a:buSzPct val="76000"/>
              <a:buFont typeface="Wingdings 3" panose="05040102010807070707"/>
              <a:buChar char=""/>
              <a:defRPr kumimoji="0" sz="2300" kern="1200">
                <a:solidFill>
                  <a:schemeClr val="tx2"/>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822960" indent="-228600" algn="l" rtl="0" eaLnBrk="1" latinLnBrk="0" hangingPunct="1">
              <a:lnSpc>
                <a:spcPct val="125000"/>
              </a:lnSpc>
              <a:spcBef>
                <a:spcPts val="500"/>
              </a:spcBef>
              <a:buClr>
                <a:schemeClr val="bg1">
                  <a:shade val="50000"/>
                </a:schemeClr>
              </a:buClr>
              <a:buSzPct val="76000"/>
              <a:buFont typeface="Wingdings 3" panose="05040102010807070707"/>
              <a:buChar char=""/>
              <a:defRPr kumimoji="0" sz="20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1097280" indent="-228600" algn="l" rtl="0" eaLnBrk="1" latinLnBrk="0" hangingPunct="1">
              <a:lnSpc>
                <a:spcPct val="125000"/>
              </a:lnSpc>
              <a:spcBef>
                <a:spcPts val="400"/>
              </a:spcBef>
              <a:buClr>
                <a:schemeClr val="accent2">
                  <a:shade val="75000"/>
                </a:schemeClr>
              </a:buClr>
              <a:buSzPct val="70000"/>
              <a:buFont typeface="Wingdings" panose="05000000000000000000"/>
              <a:buChar char=""/>
              <a:defRPr kumimoji="0" sz="18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1371600" indent="-228600" algn="l" rtl="0" eaLnBrk="1" latinLnBrk="0" hangingPunct="1">
              <a:lnSpc>
                <a:spcPct val="125000"/>
              </a:lnSpc>
              <a:spcBef>
                <a:spcPts val="300"/>
              </a:spcBef>
              <a:buClr>
                <a:schemeClr val="accent2"/>
              </a:buClr>
              <a:buSzPct val="70000"/>
              <a:buFont typeface="Wingdings" panose="05000000000000000000"/>
              <a:buChar char=""/>
              <a:defRPr kumimoji="0" sz="16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a:lstStyle>
          <a:p>
            <a:pPr>
              <a:buClr>
                <a:srgbClr val="002060"/>
              </a:buClr>
              <a:buSzPct val="75000"/>
              <a:buFont typeface="Wingdings" panose="05000000000000000000" pitchFamily="2" charset="2"/>
              <a:buChar char="u"/>
            </a:pPr>
            <a:r>
              <a:rPr lang="en-US" altLang="zh-CN" sz="2400" b="1" dirty="0">
                <a:solidFill>
                  <a:srgbClr val="002060"/>
                </a:solidFill>
                <a:latin typeface="微软雅黑" panose="020B0503020204020204" pitchFamily="34" charset="-122"/>
                <a:ea typeface="微软雅黑" panose="020B0503020204020204" pitchFamily="34" charset="-122"/>
              </a:rPr>
              <a:t>3×3</a:t>
            </a:r>
            <a:r>
              <a:rPr lang="zh-CN" altLang="en-US" sz="2400" b="1" dirty="0">
                <a:solidFill>
                  <a:srgbClr val="002060"/>
                </a:solidFill>
                <a:latin typeface="微软雅黑" panose="020B0503020204020204" pitchFamily="34" charset="-122"/>
                <a:ea typeface="微软雅黑" panose="020B0503020204020204" pitchFamily="34" charset="-122"/>
              </a:rPr>
              <a:t>核</a:t>
            </a:r>
            <a:r>
              <a:rPr lang="en-US" altLang="zh-CN" sz="2400" b="1" dirty="0">
                <a:solidFill>
                  <a:srgbClr val="002060"/>
                </a:solidFill>
                <a:latin typeface="微软雅黑" panose="020B0503020204020204" pitchFamily="34" charset="-122"/>
                <a:ea typeface="微软雅黑" panose="020B0503020204020204" pitchFamily="34" charset="-122"/>
              </a:rPr>
              <a:t>3</a:t>
            </a:r>
            <a:r>
              <a:rPr lang="zh-CN" altLang="en-US" sz="2400" b="1" dirty="0">
                <a:solidFill>
                  <a:srgbClr val="002060"/>
                </a:solidFill>
                <a:latin typeface="微软雅黑" panose="020B0503020204020204" pitchFamily="34" charset="-122"/>
                <a:ea typeface="微软雅黑" panose="020B0503020204020204" pitchFamily="34" charset="-122"/>
              </a:rPr>
              <a:t>行 </a:t>
            </a:r>
            <a:r>
              <a:rPr lang="zh-CN" altLang="en-US" sz="2400" dirty="0">
                <a:solidFill>
                  <a:srgbClr val="002060"/>
                </a:solidFill>
                <a:latin typeface="微软雅黑" panose="020B0503020204020204" pitchFamily="34" charset="-122"/>
                <a:ea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rPr>
              <a:t> 同列的</a:t>
            </a:r>
            <a:r>
              <a:rPr lang="en-US" altLang="zh-CN" sz="2400" b="1" dirty="0">
                <a:solidFill>
                  <a:srgbClr val="002060"/>
                </a:solidFill>
                <a:latin typeface="微软雅黑" panose="020B0503020204020204" pitchFamily="34" charset="-122"/>
                <a:ea typeface="微软雅黑" panose="020B0503020204020204" pitchFamily="34" charset="-122"/>
              </a:rPr>
              <a:t>3</a:t>
            </a:r>
            <a:r>
              <a:rPr lang="zh-CN" altLang="en-US" sz="2400" b="1" dirty="0">
                <a:solidFill>
                  <a:srgbClr val="002060"/>
                </a:solidFill>
                <a:latin typeface="微软雅黑" panose="020B0503020204020204" pitchFamily="34" charset="-122"/>
                <a:ea typeface="微软雅黑" panose="020B0503020204020204" pitchFamily="34" charset="-122"/>
              </a:rPr>
              <a:t>个</a:t>
            </a:r>
            <a:r>
              <a:rPr lang="en-US" altLang="zh-CN" sz="2400" b="1" dirty="0">
                <a:solidFill>
                  <a:srgbClr val="002060"/>
                </a:solidFill>
                <a:latin typeface="微软雅黑" panose="020B0503020204020204" pitchFamily="34" charset="-122"/>
                <a:ea typeface="微软雅黑" panose="020B0503020204020204" pitchFamily="34" charset="-122"/>
              </a:rPr>
              <a:t>PE</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zh-CN" altLang="en-US" sz="2400" b="1" dirty="0">
                <a:solidFill>
                  <a:srgbClr val="002060"/>
                </a:solidFill>
                <a:latin typeface="微软雅黑" panose="020B0503020204020204" pitchFamily="34" charset="-122"/>
                <a:ea typeface="微软雅黑" panose="020B0503020204020204" pitchFamily="34" charset="-122"/>
              </a:rPr>
              <a:t>流过</a:t>
            </a:r>
            <a:r>
              <a:rPr lang="en-US" altLang="zh-CN" sz="2400" b="1" dirty="0">
                <a:solidFill>
                  <a:srgbClr val="002060"/>
                </a:solidFill>
                <a:latin typeface="微软雅黑" panose="020B0503020204020204" pitchFamily="34" charset="-122"/>
                <a:ea typeface="微软雅黑" panose="020B0503020204020204" pitchFamily="34" charset="-122"/>
              </a:rPr>
              <a:t>PE</a:t>
            </a:r>
            <a:r>
              <a:rPr lang="zh-CN" altLang="en-US" sz="2400" b="1" dirty="0">
                <a:solidFill>
                  <a:srgbClr val="002060"/>
                </a:solidFill>
                <a:latin typeface="微软雅黑" panose="020B0503020204020204" pitchFamily="34" charset="-122"/>
                <a:ea typeface="微软雅黑" panose="020B0503020204020204" pitchFamily="34" charset="-122"/>
              </a:rPr>
              <a:t>的</a:t>
            </a:r>
            <a:r>
              <a:rPr lang="en-US" altLang="zh-CN" sz="2400" b="1" dirty="0">
                <a:solidFill>
                  <a:srgbClr val="002060"/>
                </a:solidFill>
                <a:latin typeface="微软雅黑" panose="020B0503020204020204" pitchFamily="34" charset="-122"/>
                <a:ea typeface="微软雅黑" panose="020B0503020204020204" pitchFamily="34" charset="-122"/>
              </a:rPr>
              <a:t>IFM</a:t>
            </a:r>
            <a:r>
              <a:rPr lang="zh-CN" altLang="en-US" sz="2400" b="1" dirty="0">
                <a:solidFill>
                  <a:srgbClr val="002060"/>
                </a:solidFill>
                <a:latin typeface="微软雅黑" panose="020B0503020204020204" pitchFamily="34" charset="-122"/>
                <a:ea typeface="微软雅黑" panose="020B0503020204020204" pitchFamily="34" charset="-122"/>
              </a:rPr>
              <a:t>相乘，与邻行传递的部分和累加，再行间传递</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zh-CN" altLang="en-US" sz="2400" b="1" dirty="0">
                <a:solidFill>
                  <a:srgbClr val="002060"/>
                </a:solidFill>
                <a:latin typeface="微软雅黑" panose="020B0503020204020204" pitchFamily="34" charset="-122"/>
                <a:ea typeface="微软雅黑" panose="020B0503020204020204" pitchFamily="34" charset="-122"/>
              </a:rPr>
              <a:t>权重数据及部分和数据不需要与全局缓存交互，实现了</a:t>
            </a:r>
            <a:r>
              <a:rPr lang="zh-CN" altLang="en-US" sz="2400" b="1" dirty="0">
                <a:solidFill>
                  <a:srgbClr val="FF0000"/>
                </a:solidFill>
                <a:latin typeface="微软雅黑" panose="020B0503020204020204" pitchFamily="34" charset="-122"/>
                <a:ea typeface="微软雅黑" panose="020B0503020204020204" pitchFamily="34" charset="-122"/>
              </a:rPr>
              <a:t>权重数据和输出数据的重用</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zh-CN" altLang="en-US" sz="2400" b="1" dirty="0">
                <a:solidFill>
                  <a:srgbClr val="002060"/>
                </a:solidFill>
                <a:latin typeface="微软雅黑" panose="020B0503020204020204" pitchFamily="34" charset="-122"/>
                <a:ea typeface="微软雅黑" panose="020B0503020204020204" pitchFamily="34" charset="-122"/>
              </a:rPr>
              <a:t>低成本存储访问提升能效</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zh-CN" altLang="en-US" sz="2400" b="1" dirty="0">
                <a:solidFill>
                  <a:srgbClr val="002060"/>
                </a:solidFill>
                <a:latin typeface="微软雅黑" panose="020B0503020204020204" pitchFamily="34" charset="-122"/>
                <a:ea typeface="微软雅黑" panose="020B0503020204020204" pitchFamily="34" charset="-122"/>
              </a:rPr>
              <a:t>计算能效较传统方法提升</a:t>
            </a:r>
            <a:r>
              <a:rPr lang="en-US" altLang="zh-CN" sz="2400" b="1" dirty="0">
                <a:solidFill>
                  <a:srgbClr val="002060"/>
                </a:solidFill>
                <a:latin typeface="微软雅黑" panose="020B0503020204020204" pitchFamily="34" charset="-122"/>
                <a:ea typeface="微软雅黑" panose="020B0503020204020204" pitchFamily="34" charset="-122"/>
              </a:rPr>
              <a:t>10</a:t>
            </a:r>
            <a:r>
              <a:rPr lang="zh-CN" altLang="en-US" sz="2400" b="1" dirty="0">
                <a:solidFill>
                  <a:srgbClr val="002060"/>
                </a:solidFill>
                <a:latin typeface="微软雅黑" panose="020B0503020204020204" pitchFamily="34" charset="-122"/>
                <a:ea typeface="微软雅黑" panose="020B0503020204020204" pitchFamily="34" charset="-122"/>
              </a:rPr>
              <a:t>倍</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endParaRPr lang="zh-CN" altLang="en-US" sz="2400" b="1" dirty="0">
              <a:solidFill>
                <a:srgbClr val="002060"/>
              </a:solidFill>
              <a:latin typeface="微软雅黑" panose="020B0503020204020204" pitchFamily="34" charset="-122"/>
              <a:ea typeface="微软雅黑" panose="020B0503020204020204" pitchFamily="34" charset="-122"/>
            </a:endParaRPr>
          </a:p>
          <a:p>
            <a:pPr marL="0" indent="0">
              <a:buNone/>
            </a:pPr>
            <a:endParaRPr lang="en-US" sz="1800" dirty="0"/>
          </a:p>
        </p:txBody>
      </p:sp>
      <p:sp>
        <p:nvSpPr>
          <p:cNvPr id="7" name="文本占位符 2"/>
          <p:cNvSpPr txBox="1"/>
          <p:nvPr/>
        </p:nvSpPr>
        <p:spPr>
          <a:xfrm>
            <a:off x="479376" y="6005342"/>
            <a:ext cx="11089231" cy="738516"/>
          </a:xfrm>
          <a:prstGeom prst="rect">
            <a:avLst/>
          </a:prstGeom>
        </p:spPr>
        <p:txBody>
          <a:bodyPr vert="horz" anchor="ctr" anchorCtr="0">
            <a:normAutofit fontScale="92500" lnSpcReduction="10000"/>
          </a:bodyPr>
          <a:lstStyle>
            <a:lvl1pPr marL="274320" indent="-274320" algn="just" rtl="0" eaLnBrk="1" fontAlgn="ctr" latinLnBrk="0" hangingPunct="1">
              <a:lnSpc>
                <a:spcPct val="125000"/>
              </a:lnSpc>
              <a:spcBef>
                <a:spcPts val="600"/>
              </a:spcBef>
              <a:buClrTx/>
              <a:buSzPct val="76000"/>
              <a:buFont typeface="Wingdings 3" panose="05040102010807070707"/>
              <a:buChar char=""/>
              <a:defRPr kumimoji="0" sz="26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548640" indent="-274320" algn="l" rtl="0" eaLnBrk="1" latinLnBrk="0" hangingPunct="1">
              <a:lnSpc>
                <a:spcPct val="125000"/>
              </a:lnSpc>
              <a:spcBef>
                <a:spcPts val="500"/>
              </a:spcBef>
              <a:buClr>
                <a:schemeClr val="accent2"/>
              </a:buClr>
              <a:buSzPct val="76000"/>
              <a:buFont typeface="Wingdings 3" panose="05040102010807070707"/>
              <a:buChar char=""/>
              <a:defRPr kumimoji="0" sz="2300" kern="1200">
                <a:solidFill>
                  <a:schemeClr val="tx2"/>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822960" indent="-228600" algn="l" rtl="0" eaLnBrk="1" latinLnBrk="0" hangingPunct="1">
              <a:lnSpc>
                <a:spcPct val="125000"/>
              </a:lnSpc>
              <a:spcBef>
                <a:spcPts val="500"/>
              </a:spcBef>
              <a:buClr>
                <a:schemeClr val="bg1">
                  <a:shade val="50000"/>
                </a:schemeClr>
              </a:buClr>
              <a:buSzPct val="76000"/>
              <a:buFont typeface="Wingdings 3" panose="05040102010807070707"/>
              <a:buChar char=""/>
              <a:defRPr kumimoji="0" sz="20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1097280" indent="-228600" algn="l" rtl="0" eaLnBrk="1" latinLnBrk="0" hangingPunct="1">
              <a:lnSpc>
                <a:spcPct val="125000"/>
              </a:lnSpc>
              <a:spcBef>
                <a:spcPts val="400"/>
              </a:spcBef>
              <a:buClr>
                <a:schemeClr val="accent2">
                  <a:shade val="75000"/>
                </a:schemeClr>
              </a:buClr>
              <a:buSzPct val="70000"/>
              <a:buFont typeface="Wingdings" panose="05000000000000000000"/>
              <a:buChar char=""/>
              <a:defRPr kumimoji="0" sz="18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1371600" indent="-228600" algn="l" rtl="0" eaLnBrk="1" latinLnBrk="0" hangingPunct="1">
              <a:lnSpc>
                <a:spcPct val="125000"/>
              </a:lnSpc>
              <a:spcBef>
                <a:spcPts val="300"/>
              </a:spcBef>
              <a:buClr>
                <a:schemeClr val="accent2"/>
              </a:buClr>
              <a:buSzPct val="70000"/>
              <a:buFont typeface="Wingdings" panose="05000000000000000000"/>
              <a:buChar char=""/>
              <a:defRPr kumimoji="0" sz="16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a:lstStyle>
          <a:p>
            <a:pPr marL="0" indent="0">
              <a:buNone/>
            </a:pPr>
            <a:r>
              <a:rPr lang="en-US" sz="1800" dirty="0">
                <a:solidFill>
                  <a:srgbClr val="002060"/>
                </a:solidFill>
                <a:latin typeface="微软雅黑" panose="020B0503020204020204" pitchFamily="34" charset="-122"/>
                <a:ea typeface="微软雅黑" panose="020B0503020204020204" pitchFamily="34" charset="-122"/>
              </a:rPr>
              <a:t>Chen Y H, Krishna T, </a:t>
            </a:r>
            <a:r>
              <a:rPr lang="en-US" sz="1800" i="1" dirty="0" err="1">
                <a:solidFill>
                  <a:srgbClr val="002060"/>
                </a:solidFill>
                <a:latin typeface="微软雅黑" panose="020B0503020204020204" pitchFamily="34" charset="-122"/>
                <a:ea typeface="微软雅黑" panose="020B0503020204020204" pitchFamily="34" charset="-122"/>
              </a:rPr>
              <a:t>etal</a:t>
            </a:r>
            <a:r>
              <a:rPr lang="en-US" sz="1800" i="1" dirty="0">
                <a:solidFill>
                  <a:srgbClr val="002060"/>
                </a:solidFill>
                <a:latin typeface="微软雅黑" panose="020B0503020204020204" pitchFamily="34" charset="-122"/>
                <a:ea typeface="微软雅黑" panose="020B0503020204020204" pitchFamily="34" charset="-122"/>
              </a:rPr>
              <a:t>. </a:t>
            </a:r>
            <a:r>
              <a:rPr lang="en-US" sz="1800" i="1" dirty="0" err="1">
                <a:solidFill>
                  <a:srgbClr val="002060"/>
                </a:solidFill>
                <a:latin typeface="微软雅黑" panose="020B0503020204020204" pitchFamily="34" charset="-122"/>
                <a:ea typeface="微软雅黑" panose="020B0503020204020204" pitchFamily="34" charset="-122"/>
              </a:rPr>
              <a:t>Eyeriss</a:t>
            </a:r>
            <a:r>
              <a:rPr lang="en-US" sz="1800" i="1" dirty="0">
                <a:solidFill>
                  <a:srgbClr val="002060"/>
                </a:solidFill>
                <a:latin typeface="微软雅黑" panose="020B0503020204020204" pitchFamily="34" charset="-122"/>
                <a:ea typeface="微软雅黑" panose="020B0503020204020204" pitchFamily="34" charset="-122"/>
              </a:rPr>
              <a:t>: An energy-efficient reconfigurable accelerator for deep convolutional neural networks. IEEE Journal of Solid-State Circuits, 2017, 52(1): 127-138 </a:t>
            </a:r>
            <a:endParaRPr lang="en-US" sz="1800" i="1" dirty="0">
              <a:solidFill>
                <a:srgbClr val="002060"/>
              </a:solidFill>
              <a:latin typeface="微软雅黑" panose="020B0503020204020204" pitchFamily="34" charset="-122"/>
              <a:ea typeface="微软雅黑" panose="020B0503020204020204" pitchFamily="34" charset="-122"/>
            </a:endParaRPr>
          </a:p>
        </p:txBody>
      </p:sp>
      <p:sp>
        <p:nvSpPr>
          <p:cNvPr id="4"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8" name="矩形 7"/>
          <p:cNvSpPr/>
          <p:nvPr/>
        </p:nvSpPr>
        <p:spPr bwMode="auto">
          <a:xfrm>
            <a:off x="5087889" y="1556792"/>
            <a:ext cx="6768752" cy="4375822"/>
          </a:xfrm>
          <a:prstGeom prst="rect">
            <a:avLst/>
          </a:prstGeom>
          <a:noFill/>
          <a:ln w="127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9" name="图片 8"/>
          <p:cNvPicPr>
            <a:picLocks noChangeAspect="1"/>
          </p:cNvPicPr>
          <p:nvPr/>
        </p:nvPicPr>
        <p:blipFill>
          <a:blip r:embed="rId1"/>
          <a:stretch>
            <a:fillRect/>
          </a:stretch>
        </p:blipFill>
        <p:spPr>
          <a:xfrm>
            <a:off x="5159897" y="1733653"/>
            <a:ext cx="6624735" cy="3902464"/>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31838" y="188640"/>
            <a:ext cx="10728325" cy="485775"/>
          </a:xfrm>
        </p:spPr>
        <p:txBody>
          <a:bodyPr vert="horz" anchor="ctr" anchorCtr="1">
            <a:noAutofit/>
          </a:bodyPr>
          <a:lstStyle/>
          <a:p>
            <a:pPr algn="ctr"/>
            <a:r>
              <a:rPr lang="en-US" altLang="zh-CN"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5.1 </a:t>
            </a:r>
            <a:r>
              <a:rPr lang="zh-CN" altLang="en-US"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空</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域架构</a:t>
            </a:r>
            <a:r>
              <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代表性设计</a:t>
            </a:r>
            <a:endPar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3" name="文本占位符 2"/>
          <p:cNvSpPr>
            <a:spLocks noGrp="1"/>
          </p:cNvSpPr>
          <p:nvPr>
            <p:ph type="body" sz="quarter" idx="4294967295"/>
          </p:nvPr>
        </p:nvSpPr>
        <p:spPr>
          <a:xfrm>
            <a:off x="263352" y="867329"/>
            <a:ext cx="8509000" cy="738188"/>
          </a:xfrm>
        </p:spPr>
        <p:txBody>
          <a:bodyPr/>
          <a:lstStyle/>
          <a:p>
            <a:pPr>
              <a:buClr>
                <a:srgbClr val="002060"/>
              </a:buClr>
              <a:buSzPct val="100000"/>
              <a:buFont typeface="Wingdings" panose="05000000000000000000" pitchFamily="2" charset="2"/>
              <a:buChar char="p"/>
            </a:pPr>
            <a:r>
              <a:rPr lang="zh-CN" altLang="en-US" sz="2400" dirty="0">
                <a:solidFill>
                  <a:srgbClr val="002060"/>
                </a:solidFill>
                <a:latin typeface="微软雅黑" panose="020B0503020204020204" pitchFamily="34" charset="-122"/>
                <a:ea typeface="微软雅黑" panose="020B0503020204020204" pitchFamily="34" charset="-122"/>
              </a:rPr>
              <a:t>比利时鲁汶大学的</a:t>
            </a:r>
            <a:r>
              <a:rPr lang="en-US" altLang="zh-CN" sz="2400" dirty="0">
                <a:solidFill>
                  <a:srgbClr val="002060"/>
                </a:solidFill>
                <a:latin typeface="微软雅黑" panose="020B0503020204020204" pitchFamily="34" charset="-122"/>
                <a:ea typeface="微软雅黑" panose="020B0503020204020204" pitchFamily="34" charset="-122"/>
              </a:rPr>
              <a:t>ENVISION (2017)</a:t>
            </a:r>
            <a:endParaRPr lang="zh-CN" altLang="en-US" sz="2400" dirty="0">
              <a:solidFill>
                <a:srgbClr val="002060"/>
              </a:solidFill>
              <a:latin typeface="微软雅黑" panose="020B0503020204020204" pitchFamily="34" charset="-122"/>
              <a:ea typeface="微软雅黑" panose="020B0503020204020204" pitchFamily="34" charset="-122"/>
            </a:endParaRPr>
          </a:p>
          <a:p>
            <a:pPr marL="0" indent="0">
              <a:buNone/>
            </a:pPr>
            <a:endParaRPr lang="en-US" dirty="0"/>
          </a:p>
        </p:txBody>
      </p:sp>
      <p:sp>
        <p:nvSpPr>
          <p:cNvPr id="6" name="文本占位符 2"/>
          <p:cNvSpPr txBox="1"/>
          <p:nvPr/>
        </p:nvSpPr>
        <p:spPr>
          <a:xfrm>
            <a:off x="335360" y="1629925"/>
            <a:ext cx="4392488" cy="4896544"/>
          </a:xfrm>
          <a:prstGeom prst="rect">
            <a:avLst/>
          </a:prstGeom>
          <a:ln w="12700">
            <a:solidFill>
              <a:srgbClr val="002060"/>
            </a:solidFill>
          </a:ln>
        </p:spPr>
        <p:txBody>
          <a:bodyPr vert="horz">
            <a:noAutofit/>
          </a:bodyPr>
          <a:lstStyle>
            <a:lvl1pPr marL="274320" indent="-274320" algn="just" rtl="0" eaLnBrk="1" fontAlgn="ctr" latinLnBrk="0" hangingPunct="1">
              <a:lnSpc>
                <a:spcPct val="125000"/>
              </a:lnSpc>
              <a:spcBef>
                <a:spcPts val="600"/>
              </a:spcBef>
              <a:buClrTx/>
              <a:buSzPct val="76000"/>
              <a:buFont typeface="Wingdings 3" panose="05040102010807070707"/>
              <a:buChar char=""/>
              <a:defRPr kumimoji="0" sz="26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548640" indent="-274320" algn="l" rtl="0" eaLnBrk="1" latinLnBrk="0" hangingPunct="1">
              <a:lnSpc>
                <a:spcPct val="125000"/>
              </a:lnSpc>
              <a:spcBef>
                <a:spcPts val="500"/>
              </a:spcBef>
              <a:buClr>
                <a:schemeClr val="accent2"/>
              </a:buClr>
              <a:buSzPct val="76000"/>
              <a:buFont typeface="Wingdings 3" panose="05040102010807070707"/>
              <a:buChar char=""/>
              <a:defRPr kumimoji="0" sz="2300" kern="1200">
                <a:solidFill>
                  <a:schemeClr val="tx2"/>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822960" indent="-228600" algn="l" rtl="0" eaLnBrk="1" latinLnBrk="0" hangingPunct="1">
              <a:lnSpc>
                <a:spcPct val="125000"/>
              </a:lnSpc>
              <a:spcBef>
                <a:spcPts val="500"/>
              </a:spcBef>
              <a:buClr>
                <a:schemeClr val="bg1">
                  <a:shade val="50000"/>
                </a:schemeClr>
              </a:buClr>
              <a:buSzPct val="76000"/>
              <a:buFont typeface="Wingdings 3" panose="05040102010807070707"/>
              <a:buChar char=""/>
              <a:defRPr kumimoji="0" sz="20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1097280" indent="-228600" algn="l" rtl="0" eaLnBrk="1" latinLnBrk="0" hangingPunct="1">
              <a:lnSpc>
                <a:spcPct val="125000"/>
              </a:lnSpc>
              <a:spcBef>
                <a:spcPts val="400"/>
              </a:spcBef>
              <a:buClr>
                <a:schemeClr val="accent2">
                  <a:shade val="75000"/>
                </a:schemeClr>
              </a:buClr>
              <a:buSzPct val="70000"/>
              <a:buFont typeface="Wingdings" panose="05000000000000000000"/>
              <a:buChar char=""/>
              <a:defRPr kumimoji="0" sz="18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1371600" indent="-228600" algn="l" rtl="0" eaLnBrk="1" latinLnBrk="0" hangingPunct="1">
              <a:lnSpc>
                <a:spcPct val="125000"/>
              </a:lnSpc>
              <a:spcBef>
                <a:spcPts val="300"/>
              </a:spcBef>
              <a:buClr>
                <a:schemeClr val="accent2"/>
              </a:buClr>
              <a:buSzPct val="70000"/>
              <a:buFont typeface="Wingdings" panose="05000000000000000000"/>
              <a:buChar char=""/>
              <a:defRPr kumimoji="0" sz="16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a:lstStyle>
          <a:p>
            <a:pPr>
              <a:buClr>
                <a:srgbClr val="002060"/>
              </a:buClr>
              <a:buSzPct val="75000"/>
              <a:buFont typeface="Wingdings" panose="05000000000000000000" pitchFamily="2" charset="2"/>
              <a:buChar char="u"/>
            </a:pPr>
            <a:r>
              <a:rPr lang="en-US" altLang="zh-CN" sz="2400" b="1" dirty="0">
                <a:solidFill>
                  <a:srgbClr val="002060"/>
                </a:solidFill>
                <a:latin typeface="微软雅黑" panose="020B0503020204020204" pitchFamily="34" charset="-122"/>
                <a:ea typeface="微软雅黑" panose="020B0503020204020204" pitchFamily="34" charset="-122"/>
              </a:rPr>
              <a:t>16bit RISC</a:t>
            </a:r>
            <a:r>
              <a:rPr lang="zh-CN" altLang="en-US" sz="2400" b="1" dirty="0">
                <a:solidFill>
                  <a:srgbClr val="002060"/>
                </a:solidFill>
                <a:latin typeface="微软雅黑" panose="020B0503020204020204" pitchFamily="34" charset="-122"/>
                <a:ea typeface="微软雅黑" panose="020B0503020204020204" pitchFamily="34" charset="-122"/>
              </a:rPr>
              <a:t>核，专用</a:t>
            </a:r>
            <a:r>
              <a:rPr lang="en-US" altLang="zh-CN" sz="2400" b="1" dirty="0" err="1">
                <a:solidFill>
                  <a:srgbClr val="002060"/>
                </a:solidFill>
                <a:latin typeface="微软雅黑" panose="020B0503020204020204" pitchFamily="34" charset="-122"/>
                <a:ea typeface="微软雅黑" panose="020B0503020204020204" pitchFamily="34" charset="-122"/>
              </a:rPr>
              <a:t>ReLU</a:t>
            </a:r>
            <a:r>
              <a:rPr lang="zh-CN" altLang="en-US" sz="2400" b="1" dirty="0">
                <a:solidFill>
                  <a:srgbClr val="002060"/>
                </a:solidFill>
                <a:latin typeface="微软雅黑" panose="020B0503020204020204" pitchFamily="34" charset="-122"/>
                <a:ea typeface="微软雅黑" panose="020B0503020204020204" pitchFamily="34" charset="-122"/>
              </a:rPr>
              <a:t>和池化一维</a:t>
            </a:r>
            <a:r>
              <a:rPr lang="en-US" altLang="zh-CN" sz="2400" b="1" dirty="0">
                <a:solidFill>
                  <a:srgbClr val="002060"/>
                </a:solidFill>
                <a:latin typeface="微软雅黑" panose="020B0503020204020204" pitchFamily="34" charset="-122"/>
                <a:ea typeface="微软雅黑" panose="020B0503020204020204" pitchFamily="34" charset="-122"/>
              </a:rPr>
              <a:t>SIMD</a:t>
            </a:r>
            <a:r>
              <a:rPr lang="zh-CN" altLang="en-US" sz="2400" b="1" dirty="0">
                <a:solidFill>
                  <a:srgbClr val="002060"/>
                </a:solidFill>
                <a:latin typeface="微软雅黑" panose="020B0503020204020204" pitchFamily="34" charset="-122"/>
                <a:ea typeface="微软雅黑" panose="020B0503020204020204" pitchFamily="34" charset="-122"/>
              </a:rPr>
              <a:t>处理单元</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卷积层</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全连接层</a:t>
            </a:r>
            <a:r>
              <a:rPr lang="en-US" altLang="zh-CN" sz="2400" b="1" dirty="0">
                <a:solidFill>
                  <a:srgbClr val="FF0000"/>
                </a:solidFill>
                <a:latin typeface="微软雅黑" panose="020B0503020204020204" pitchFamily="34" charset="-122"/>
                <a:ea typeface="微软雅黑" panose="020B0503020204020204" pitchFamily="34" charset="-122"/>
              </a:rPr>
              <a:t>MAC</a:t>
            </a:r>
            <a:r>
              <a:rPr lang="zh-CN" altLang="en-US" sz="2400" b="1" dirty="0">
                <a:solidFill>
                  <a:srgbClr val="FF0000"/>
                </a:solidFill>
                <a:latin typeface="微软雅黑" panose="020B0503020204020204" pitchFamily="34" charset="-122"/>
                <a:ea typeface="微软雅黑" panose="020B0503020204020204" pitchFamily="34" charset="-122"/>
              </a:rPr>
              <a:t>阵列 </a:t>
            </a:r>
            <a:r>
              <a:rPr lang="en-US" altLang="zh-CN" sz="2400" b="1" dirty="0">
                <a:solidFill>
                  <a:srgbClr val="FF0000"/>
                </a:solidFill>
                <a:latin typeface="微软雅黑" panose="020B0503020204020204" pitchFamily="34" charset="-122"/>
                <a:ea typeface="微软雅黑" panose="020B0503020204020204" pitchFamily="34" charset="-122"/>
              </a:rPr>
              <a:t>16×16</a:t>
            </a:r>
            <a:r>
              <a:rPr lang="en-US" altLang="zh-CN" sz="2400" b="1" dirty="0">
                <a:solidFill>
                  <a:srgbClr val="002060"/>
                </a:solidFill>
                <a:latin typeface="微软雅黑" panose="020B0503020204020204" pitchFamily="34" charset="-122"/>
                <a:ea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rPr>
              <a:t>电压</a:t>
            </a:r>
            <a:r>
              <a:rPr lang="en-US" altLang="zh-CN" sz="2400" b="1" dirty="0">
                <a:solidFill>
                  <a:srgbClr val="002060"/>
                </a:solidFill>
                <a:latin typeface="微软雅黑" panose="020B0503020204020204" pitchFamily="34" charset="-122"/>
                <a:ea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rPr>
              <a:t>精度</a:t>
            </a:r>
            <a:r>
              <a:rPr lang="en-US" altLang="zh-CN" sz="2400" b="1" dirty="0">
                <a:solidFill>
                  <a:srgbClr val="002060"/>
                </a:solidFill>
                <a:latin typeface="微软雅黑" panose="020B0503020204020204" pitchFamily="34" charset="-122"/>
                <a:ea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rPr>
              <a:t>频率动态缩放</a:t>
            </a:r>
            <a:r>
              <a:rPr lang="en-US" altLang="zh-CN" sz="2400" b="1" dirty="0">
                <a:solidFill>
                  <a:srgbClr val="002060"/>
                </a:solidFill>
                <a:latin typeface="微软雅黑" panose="020B0503020204020204" pitchFamily="34" charset="-122"/>
                <a:ea typeface="微软雅黑" panose="020B0503020204020204" pitchFamily="34" charset="-122"/>
              </a:rPr>
              <a:t>DVAFS</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en-US" altLang="zh-CN" sz="2400" b="1" dirty="0">
                <a:solidFill>
                  <a:srgbClr val="002060"/>
                </a:solidFill>
                <a:latin typeface="微软雅黑" panose="020B0503020204020204" pitchFamily="34" charset="-122"/>
                <a:ea typeface="微软雅黑" panose="020B0503020204020204" pitchFamily="34" charset="-122"/>
              </a:rPr>
              <a:t>DNN</a:t>
            </a:r>
            <a:r>
              <a:rPr lang="zh-CN" altLang="en-US" sz="2400" b="1" dirty="0">
                <a:solidFill>
                  <a:srgbClr val="002060"/>
                </a:solidFill>
                <a:latin typeface="微软雅黑" panose="020B0503020204020204" pitchFamily="34" charset="-122"/>
                <a:ea typeface="微软雅黑" panose="020B0503020204020204" pitchFamily="34" charset="-122"/>
              </a:rPr>
              <a:t>内在</a:t>
            </a:r>
            <a:r>
              <a:rPr lang="zh-CN" altLang="en-US" sz="2400" b="1" dirty="0">
                <a:solidFill>
                  <a:srgbClr val="FF0000"/>
                </a:solidFill>
                <a:latin typeface="微软雅黑" panose="020B0503020204020204" pitchFamily="34" charset="-122"/>
                <a:ea typeface="微软雅黑" panose="020B0503020204020204" pitchFamily="34" charset="-122"/>
              </a:rPr>
              <a:t>并行性</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重用性提高</a:t>
            </a:r>
            <a:r>
              <a:rPr lang="en-US" altLang="zh-CN" sz="2400" b="1" dirty="0">
                <a:solidFill>
                  <a:srgbClr val="FF0000"/>
                </a:solidFill>
                <a:latin typeface="微软雅黑" panose="020B0503020204020204" pitchFamily="34" charset="-122"/>
                <a:ea typeface="微软雅黑" panose="020B0503020204020204" pitchFamily="34" charset="-122"/>
              </a:rPr>
              <a:t>MAC</a:t>
            </a:r>
            <a:r>
              <a:rPr lang="zh-CN" altLang="en-US" sz="2400" b="1" dirty="0">
                <a:solidFill>
                  <a:srgbClr val="FF0000"/>
                </a:solidFill>
                <a:latin typeface="微软雅黑" panose="020B0503020204020204" pitchFamily="34" charset="-122"/>
                <a:ea typeface="微软雅黑" panose="020B0503020204020204" pitchFamily="34" charset="-122"/>
              </a:rPr>
              <a:t>阵列数据效率</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zh-CN" altLang="en-US" sz="2400" b="1" dirty="0">
                <a:solidFill>
                  <a:srgbClr val="002060"/>
                </a:solidFill>
                <a:latin typeface="微软雅黑" panose="020B0503020204020204" pitchFamily="34" charset="-122"/>
                <a:ea typeface="微软雅黑" panose="020B0503020204020204" pitchFamily="34" charset="-122"/>
              </a:rPr>
              <a:t>稀疏化网络压缩与计算，提高</a:t>
            </a:r>
            <a:r>
              <a:rPr lang="en-US" altLang="zh-CN" sz="2400" b="1" dirty="0">
                <a:solidFill>
                  <a:srgbClr val="002060"/>
                </a:solidFill>
                <a:latin typeface="微软雅黑" panose="020B0503020204020204" pitchFamily="34" charset="-122"/>
                <a:ea typeface="微软雅黑" panose="020B0503020204020204" pitchFamily="34" charset="-122"/>
              </a:rPr>
              <a:t>DNN</a:t>
            </a:r>
            <a:r>
              <a:rPr lang="zh-CN" altLang="en-US" sz="2400" b="1" dirty="0">
                <a:solidFill>
                  <a:srgbClr val="002060"/>
                </a:solidFill>
                <a:latin typeface="微软雅黑" panose="020B0503020204020204" pitchFamily="34" charset="-122"/>
                <a:ea typeface="微软雅黑" panose="020B0503020204020204" pitchFamily="34" charset="-122"/>
              </a:rPr>
              <a:t>硬件执行效率，</a:t>
            </a:r>
            <a:r>
              <a:rPr lang="en-US" altLang="zh-CN" sz="2400" b="1" dirty="0">
                <a:solidFill>
                  <a:srgbClr val="002060"/>
                </a:solidFill>
                <a:latin typeface="微软雅黑" panose="020B0503020204020204" pitchFamily="34" charset="-122"/>
                <a:ea typeface="微软雅黑" panose="020B0503020204020204" pitchFamily="34" charset="-122"/>
              </a:rPr>
              <a:t>10TOP/W</a:t>
            </a:r>
            <a:endParaRPr 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85296" y="2132856"/>
            <a:ext cx="7097290" cy="4028992"/>
          </a:xfrm>
          <a:prstGeom prst="rect">
            <a:avLst/>
          </a:prstGeom>
        </p:spPr>
      </p:pic>
      <p:sp>
        <p:nvSpPr>
          <p:cNvPr id="5"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7" name="矩形 6"/>
          <p:cNvSpPr/>
          <p:nvPr/>
        </p:nvSpPr>
        <p:spPr bwMode="auto">
          <a:xfrm>
            <a:off x="4947479" y="1625304"/>
            <a:ext cx="7173107" cy="4896544"/>
          </a:xfrm>
          <a:prstGeom prst="rect">
            <a:avLst/>
          </a:prstGeom>
          <a:noFill/>
          <a:ln w="127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sz="2800"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一种</a:t>
            </a:r>
            <a:r>
              <a:rPr kumimoji="1" lang="en-US" altLang="zh-CN" sz="2800"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DLP</a:t>
            </a:r>
            <a:r>
              <a:rPr kumimoji="1" lang="zh-CN" altLang="en-US" sz="2800"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基本架构：设计</a:t>
            </a:r>
            <a:r>
              <a:rPr kumimoji="1"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运算、存储、控制</a:t>
            </a:r>
            <a:r>
              <a:rPr kumimoji="1" lang="zh-CN" altLang="en-US" sz="2800"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高效专用架构 </a:t>
            </a:r>
            <a:r>
              <a:rPr kumimoji="1" lang="en-US" altLang="zh-CN" sz="2800"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(DSA)</a:t>
            </a:r>
            <a:endParaRPr kumimoji="1" lang="en-US" altLang="zh-CN" sz="2800"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buClr>
                <a:srgbClr val="002060"/>
              </a:buClr>
              <a:buSzPct val="100000"/>
            </a:pPr>
            <a:r>
              <a:rPr kumimoji="1" lang="en-US" altLang="zh-CN" sz="2800"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   DSA: Domain Specific Architecture</a:t>
            </a:r>
            <a:endParaRPr kumimoji="1" lang="en-US" altLang="zh-CN" sz="2800"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t="16092" r="47047"/>
          <a:stretch>
            <a:fillRect/>
          </a:stretch>
        </p:blipFill>
        <p:spPr>
          <a:xfrm>
            <a:off x="1199456" y="3366627"/>
            <a:ext cx="3951423" cy="2726492"/>
          </a:xfrm>
          <a:prstGeom prst="rect">
            <a:avLst/>
          </a:prstGeom>
          <a:ln>
            <a:solidFill>
              <a:schemeClr val="accent1"/>
            </a:solidFill>
          </a:ln>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816080" y="3366628"/>
            <a:ext cx="4779747" cy="2729717"/>
          </a:xfrm>
          <a:prstGeom prst="rect">
            <a:avLst/>
          </a:prstGeom>
          <a:ln>
            <a:solidFill>
              <a:schemeClr val="accent1"/>
            </a:solidFill>
          </a:ln>
          <a:effectLst>
            <a:outerShdw blurRad="50800" dist="38100" dir="2700000" algn="tl" rotWithShape="0">
              <a:prstClr val="black">
                <a:alpha val="40000"/>
              </a:prstClr>
            </a:outerShdw>
          </a:effectLst>
        </p:spPr>
      </p:pic>
      <p:sp>
        <p:nvSpPr>
          <p:cNvPr id="14" name="下箭头 3"/>
          <p:cNvSpPr/>
          <p:nvPr/>
        </p:nvSpPr>
        <p:spPr>
          <a:xfrm rot="16200000">
            <a:off x="5511800" y="4405837"/>
            <a:ext cx="1168400" cy="64807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上弧形 14"/>
          <p:cNvSpPr/>
          <p:nvPr/>
        </p:nvSpPr>
        <p:spPr bwMode="auto">
          <a:xfrm rot="370103">
            <a:off x="4907527" y="2859471"/>
            <a:ext cx="2296581" cy="542858"/>
          </a:xfrm>
          <a:prstGeom prst="curvedDown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p:nvSpPr>
        <p:spPr bwMode="auto">
          <a:xfrm>
            <a:off x="3175167" y="3418932"/>
            <a:ext cx="1912721" cy="726740"/>
          </a:xfrm>
          <a:prstGeom prst="rect">
            <a:avLst/>
          </a:prstGeom>
          <a:noFill/>
          <a:ln w="571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bwMode="auto">
          <a:xfrm>
            <a:off x="6939839" y="3539916"/>
            <a:ext cx="2540537" cy="1774157"/>
          </a:xfrm>
          <a:prstGeom prst="rect">
            <a:avLst/>
          </a:prstGeom>
          <a:noFill/>
          <a:ln w="571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内容占位符 2"/>
          <p:cNvSpPr txBox="1"/>
          <p:nvPr/>
        </p:nvSpPr>
        <p:spPr bwMode="auto">
          <a:xfrm>
            <a:off x="2743119" y="2080275"/>
            <a:ext cx="864096" cy="52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0" indent="0">
              <a:lnSpc>
                <a:spcPct val="150000"/>
              </a:lnSpc>
              <a:buClr>
                <a:srgbClr val="0F2D69"/>
              </a:buClr>
              <a:buNone/>
            </a:pPr>
            <a:r>
              <a:rPr lang="en-US" altLang="zh-CN" sz="2400" kern="0" dirty="0">
                <a:solidFill>
                  <a:srgbClr val="002060"/>
                </a:solidFill>
                <a:latin typeface="微软雅黑" panose="020B0503020204020204" pitchFamily="34" charset="-122"/>
                <a:ea typeface="微软雅黑" panose="020B0503020204020204" pitchFamily="34" charset="-122"/>
              </a:rPr>
              <a:t>ALU </a:t>
            </a:r>
            <a:endParaRPr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19" name="下箭头 3"/>
          <p:cNvSpPr/>
          <p:nvPr/>
        </p:nvSpPr>
        <p:spPr>
          <a:xfrm rot="16200000">
            <a:off x="4213836" y="2121622"/>
            <a:ext cx="492386" cy="64807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2"/>
          <p:cNvSpPr txBox="1"/>
          <p:nvPr/>
        </p:nvSpPr>
        <p:spPr bwMode="auto">
          <a:xfrm>
            <a:off x="5150879" y="2110389"/>
            <a:ext cx="4968552" cy="670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0" indent="0">
              <a:lnSpc>
                <a:spcPct val="150000"/>
              </a:lnSpc>
              <a:buClr>
                <a:srgbClr val="0F2D69"/>
              </a:buClr>
              <a:buNone/>
            </a:pPr>
            <a:r>
              <a:rPr lang="en-US" altLang="zh-CN" sz="2400" kern="0" dirty="0">
                <a:solidFill>
                  <a:srgbClr val="002060"/>
                </a:solidFill>
                <a:latin typeface="微软雅黑" panose="020B0503020204020204" pitchFamily="34" charset="-122"/>
                <a:ea typeface="微软雅黑" panose="020B0503020204020204" pitchFamily="34" charset="-122"/>
              </a:rPr>
              <a:t>NPU</a:t>
            </a:r>
            <a:r>
              <a:rPr lang="zh-CN" altLang="en-US" sz="2400" kern="0" dirty="0">
                <a:solidFill>
                  <a:srgbClr val="002060"/>
                </a:solidFill>
                <a:latin typeface="微软雅黑" panose="020B0503020204020204" pitchFamily="34" charset="-122"/>
                <a:ea typeface="微软雅黑" panose="020B0503020204020204" pitchFamily="34" charset="-122"/>
              </a:rPr>
              <a:t>：专注于向量</a:t>
            </a:r>
            <a:r>
              <a:rPr lang="en-US" altLang="zh-CN" sz="2400" kern="0" dirty="0">
                <a:solidFill>
                  <a:srgbClr val="002060"/>
                </a:solidFill>
                <a:latin typeface="微软雅黑" panose="020B0503020204020204" pitchFamily="34" charset="-122"/>
                <a:ea typeface="微软雅黑" panose="020B0503020204020204" pitchFamily="34" charset="-122"/>
              </a:rPr>
              <a:t>/</a:t>
            </a:r>
            <a:r>
              <a:rPr lang="zh-CN" altLang="en-US" sz="2400" kern="0" dirty="0">
                <a:solidFill>
                  <a:srgbClr val="002060"/>
                </a:solidFill>
                <a:latin typeface="微软雅黑" panose="020B0503020204020204" pitchFamily="34" charset="-122"/>
                <a:ea typeface="微软雅黑" panose="020B0503020204020204" pitchFamily="34" charset="-122"/>
              </a:rPr>
              <a:t>矩阵</a:t>
            </a:r>
            <a:r>
              <a:rPr lang="en-US" altLang="zh-CN" sz="2400" kern="0" dirty="0">
                <a:solidFill>
                  <a:srgbClr val="002060"/>
                </a:solidFill>
                <a:latin typeface="微软雅黑" panose="020B0503020204020204" pitchFamily="34" charset="-122"/>
                <a:ea typeface="微软雅黑" panose="020B0503020204020204" pitchFamily="34" charset="-122"/>
              </a:rPr>
              <a:t>/</a:t>
            </a:r>
            <a:r>
              <a:rPr lang="zh-CN" altLang="en-US" sz="2400" kern="0" dirty="0">
                <a:solidFill>
                  <a:srgbClr val="002060"/>
                </a:solidFill>
                <a:latin typeface="微软雅黑" panose="020B0503020204020204" pitchFamily="34" charset="-122"/>
                <a:ea typeface="微软雅黑" panose="020B0503020204020204" pitchFamily="34" charset="-122"/>
              </a:rPr>
              <a:t>张量运算</a:t>
            </a:r>
            <a:endParaRPr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22" name="内容占位符 2"/>
          <p:cNvSpPr txBox="1"/>
          <p:nvPr/>
        </p:nvSpPr>
        <p:spPr bwMode="auto">
          <a:xfrm>
            <a:off x="3167842" y="6233954"/>
            <a:ext cx="864096" cy="52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0" indent="0">
              <a:lnSpc>
                <a:spcPct val="150000"/>
              </a:lnSpc>
              <a:buClr>
                <a:srgbClr val="0F2D69"/>
              </a:buClr>
              <a:buNone/>
            </a:pPr>
            <a:r>
              <a:rPr lang="en-US" altLang="zh-CN" sz="2400" kern="0" dirty="0">
                <a:solidFill>
                  <a:srgbClr val="002060"/>
                </a:solidFill>
                <a:latin typeface="微软雅黑" panose="020B0503020204020204" pitchFamily="34" charset="-122"/>
                <a:ea typeface="微软雅黑" panose="020B0503020204020204" pitchFamily="34" charset="-122"/>
              </a:rPr>
              <a:t>CPU </a:t>
            </a:r>
            <a:endParaRPr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24" name="内容占位符 2"/>
          <p:cNvSpPr txBox="1"/>
          <p:nvPr/>
        </p:nvSpPr>
        <p:spPr bwMode="auto">
          <a:xfrm>
            <a:off x="8866155" y="6214845"/>
            <a:ext cx="864096" cy="670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0" indent="0">
              <a:lnSpc>
                <a:spcPct val="150000"/>
              </a:lnSpc>
              <a:buClr>
                <a:srgbClr val="0F2D69"/>
              </a:buClr>
              <a:buNone/>
            </a:pPr>
            <a:r>
              <a:rPr lang="en-US" altLang="zh-CN" sz="2400" kern="0" dirty="0">
                <a:solidFill>
                  <a:srgbClr val="002060"/>
                </a:solidFill>
                <a:latin typeface="微软雅黑" panose="020B0503020204020204" pitchFamily="34" charset="-122"/>
                <a:ea typeface="微软雅黑" panose="020B0503020204020204" pitchFamily="34" charset="-122"/>
              </a:rPr>
              <a:t>DLP</a:t>
            </a:r>
            <a:endParaRPr lang="zh-CN" altLang="en-US" sz="2400"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一种</a:t>
            </a:r>
            <a:r>
              <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DLP</a:t>
            </a: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基本架构</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内容占位符 2"/>
          <p:cNvSpPr>
            <a:spLocks noGrp="1"/>
          </p:cNvSpPr>
          <p:nvPr>
            <p:ph sz="quarter" idx="1"/>
          </p:nvPr>
        </p:nvSpPr>
        <p:spPr>
          <a:xfrm>
            <a:off x="407368" y="1481956"/>
            <a:ext cx="6984776" cy="5088707"/>
          </a:xfrm>
        </p:spPr>
        <p:txBody>
          <a:bodyPr>
            <a:normAutofit/>
          </a:bodyPr>
          <a:lstStyle/>
          <a:p>
            <a:pPr>
              <a:lnSpc>
                <a:spcPct val="150000"/>
              </a:lnSpc>
              <a:buClr>
                <a:srgbClr val="0F2D69"/>
              </a:buClr>
            </a:pPr>
            <a:r>
              <a:rPr lang="zh-CN" altLang="en-US" sz="2400" b="1" dirty="0">
                <a:solidFill>
                  <a:srgbClr val="C00000"/>
                </a:solidFill>
                <a:latin typeface="微软雅黑" panose="020B0503020204020204" pitchFamily="34" charset="-122"/>
                <a:ea typeface="微软雅黑" panose="020B0503020204020204" pitchFamily="34" charset="-122"/>
                <a:sym typeface="+mn-ea"/>
              </a:rPr>
              <a:t>控制模块</a:t>
            </a:r>
            <a:endParaRPr lang="en-US" altLang="zh-CN" sz="2400" dirty="0">
              <a:solidFill>
                <a:srgbClr val="C00000"/>
              </a:solidFill>
              <a:latin typeface="微软雅黑" panose="020B0503020204020204" pitchFamily="34" charset="-122"/>
              <a:ea typeface="微软雅黑" panose="020B0503020204020204" pitchFamily="34" charset="-122"/>
              <a:sym typeface="+mn-ea"/>
            </a:endParaRPr>
          </a:p>
          <a:p>
            <a:pPr>
              <a:lnSpc>
                <a:spcPct val="150000"/>
              </a:lnSpc>
              <a:buClr>
                <a:srgbClr val="0F2D69"/>
              </a:buClr>
              <a:buFont typeface="Wingdings" panose="05000000000000000000" pitchFamily="2" charset="2"/>
              <a:buChar char="u"/>
            </a:pPr>
            <a:r>
              <a:rPr lang="zh-CN" altLang="en-US" sz="2400" b="1" dirty="0">
                <a:solidFill>
                  <a:srgbClr val="002060"/>
                </a:solidFill>
                <a:latin typeface="微软雅黑" panose="020B0503020204020204" pitchFamily="34" charset="-122"/>
                <a:ea typeface="微软雅黑" panose="020B0503020204020204" pitchFamily="34" charset="-122"/>
                <a:sym typeface="+mn-ea"/>
              </a:rPr>
              <a:t>指令的语义粒度（提供专用指令，操作粒度为</a:t>
            </a:r>
            <a:r>
              <a:rPr lang="en-US" altLang="zh-CN" sz="2400" b="1" dirty="0">
                <a:solidFill>
                  <a:srgbClr val="002060"/>
                </a:solidFill>
                <a:latin typeface="微软雅黑" panose="020B0503020204020204" pitchFamily="34" charset="-122"/>
                <a:ea typeface="微软雅黑" panose="020B0503020204020204" pitchFamily="34" charset="-122"/>
                <a:sym typeface="+mn-ea"/>
              </a:rPr>
              <a:t>tensor</a:t>
            </a:r>
            <a:r>
              <a:rPr lang="zh-CN" altLang="en-US" sz="2400" b="1" dirty="0">
                <a:solidFill>
                  <a:srgbClr val="002060"/>
                </a:solidFill>
                <a:latin typeface="微软雅黑" panose="020B0503020204020204" pitchFamily="34" charset="-122"/>
                <a:ea typeface="微软雅黑" panose="020B0503020204020204" pitchFamily="34" charset="-122"/>
                <a:sym typeface="+mn-ea"/>
              </a:rPr>
              <a:t>）</a:t>
            </a:r>
            <a:endParaRPr lang="en-US" altLang="zh-CN" sz="2400" b="1" dirty="0">
              <a:solidFill>
                <a:srgbClr val="002060"/>
              </a:solidFill>
              <a:latin typeface="微软雅黑" panose="020B0503020204020204" pitchFamily="34" charset="-122"/>
              <a:ea typeface="微软雅黑" panose="020B0503020204020204" pitchFamily="34" charset="-122"/>
              <a:sym typeface="+mn-ea"/>
            </a:endParaRPr>
          </a:p>
          <a:p>
            <a:pPr>
              <a:lnSpc>
                <a:spcPct val="150000"/>
              </a:lnSpc>
              <a:buClr>
                <a:srgbClr val="0F2D69"/>
              </a:buClr>
              <a:buFont typeface="Wingdings" panose="05000000000000000000" pitchFamily="2" charset="2"/>
              <a:buChar char="u"/>
            </a:pPr>
            <a:r>
              <a:rPr lang="zh-CN" altLang="en-US" sz="2400" b="1" dirty="0">
                <a:solidFill>
                  <a:srgbClr val="002060"/>
                </a:solidFill>
                <a:latin typeface="微软雅黑" panose="020B0503020204020204" pitchFamily="34" charset="-122"/>
                <a:ea typeface="微软雅黑" panose="020B0503020204020204" pitchFamily="34" charset="-122"/>
                <a:sym typeface="+mn-ea"/>
              </a:rPr>
              <a:t>领域专用指令 </a:t>
            </a:r>
            <a:r>
              <a:rPr lang="en-US" altLang="zh-CN" sz="2400" b="1" dirty="0">
                <a:solidFill>
                  <a:srgbClr val="002060"/>
                </a:solidFill>
                <a:latin typeface="微软雅黑" panose="020B0503020204020204" pitchFamily="34" charset="-122"/>
                <a:ea typeface="微软雅黑" panose="020B0503020204020204" pitchFamily="34" charset="-122"/>
                <a:sym typeface="+mn-ea"/>
              </a:rPr>
              <a:t>vs. RISC vs. CISC  </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150000"/>
              </a:lnSpc>
              <a:buClr>
                <a:srgbClr val="0F2D69"/>
              </a:buClr>
            </a:pPr>
            <a:r>
              <a:rPr lang="zh-CN" altLang="en-US" sz="2400" b="1" dirty="0">
                <a:solidFill>
                  <a:srgbClr val="C00000"/>
                </a:solidFill>
                <a:latin typeface="微软雅黑" panose="020B0503020204020204" pitchFamily="34" charset="-122"/>
                <a:ea typeface="微软雅黑" panose="020B0503020204020204" pitchFamily="34" charset="-122"/>
                <a:sym typeface="+mn-ea"/>
              </a:rPr>
              <a:t>运算模块</a:t>
            </a:r>
            <a:endParaRPr lang="en-US" altLang="zh-CN" sz="2400" dirty="0">
              <a:solidFill>
                <a:srgbClr val="C00000"/>
              </a:solidFill>
              <a:latin typeface="微软雅黑" panose="020B0503020204020204" pitchFamily="34" charset="-122"/>
              <a:ea typeface="微软雅黑" panose="020B0503020204020204" pitchFamily="34" charset="-122"/>
              <a:sym typeface="+mn-ea"/>
            </a:endParaRPr>
          </a:p>
          <a:p>
            <a:pPr>
              <a:lnSpc>
                <a:spcPct val="150000"/>
              </a:lnSpc>
              <a:buClr>
                <a:srgbClr val="0F2D69"/>
              </a:buClr>
              <a:buFont typeface="Wingdings" panose="05000000000000000000" pitchFamily="2" charset="2"/>
              <a:buChar char="u"/>
            </a:pPr>
            <a:r>
              <a:rPr lang="zh-CN" altLang="en-US" sz="2400" b="1" dirty="0">
                <a:solidFill>
                  <a:srgbClr val="002060"/>
                </a:solidFill>
                <a:latin typeface="微软雅黑" panose="020B0503020204020204" pitchFamily="34" charset="-122"/>
                <a:ea typeface="微软雅黑" panose="020B0503020204020204" pitchFamily="34" charset="-122"/>
              </a:rPr>
              <a:t>基于</a:t>
            </a:r>
            <a:r>
              <a:rPr lang="en-US" altLang="zh-CN" sz="2400" b="1" dirty="0">
                <a:solidFill>
                  <a:srgbClr val="002060"/>
                </a:solidFill>
                <a:latin typeface="微软雅黑" panose="020B0503020204020204" pitchFamily="34" charset="-122"/>
                <a:ea typeface="微软雅黑" panose="020B0503020204020204" pitchFamily="34" charset="-122"/>
              </a:rPr>
              <a:t>tensor</a:t>
            </a:r>
            <a:r>
              <a:rPr lang="zh-CN" altLang="en-US" sz="2400" b="1" dirty="0">
                <a:solidFill>
                  <a:srgbClr val="002060"/>
                </a:solidFill>
                <a:latin typeface="微软雅黑" panose="020B0503020204020204" pitchFamily="34" charset="-122"/>
                <a:ea typeface="微软雅黑" panose="020B0503020204020204" pitchFamily="34" charset="-122"/>
              </a:rPr>
              <a:t>语义设计运算模块</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150000"/>
              </a:lnSpc>
              <a:buClr>
                <a:srgbClr val="0F2D69"/>
              </a:buClr>
            </a:pPr>
            <a:r>
              <a:rPr lang="zh-CN" altLang="en-US" sz="2400" b="1" dirty="0">
                <a:solidFill>
                  <a:srgbClr val="C00000"/>
                </a:solidFill>
                <a:latin typeface="微软雅黑" panose="020B0503020204020204" pitchFamily="34" charset="-122"/>
                <a:ea typeface="微软雅黑" panose="020B0503020204020204" pitchFamily="34" charset="-122"/>
                <a:sym typeface="+mn-ea"/>
              </a:rPr>
              <a:t>存储模块</a:t>
            </a:r>
            <a:endParaRPr lang="en-US" altLang="zh-CN" sz="2400" dirty="0">
              <a:solidFill>
                <a:srgbClr val="C00000"/>
              </a:solidFill>
              <a:latin typeface="微软雅黑" panose="020B0503020204020204" pitchFamily="34" charset="-122"/>
              <a:ea typeface="微软雅黑" panose="020B0503020204020204" pitchFamily="34" charset="-122"/>
              <a:sym typeface="+mn-ea"/>
            </a:endParaRPr>
          </a:p>
          <a:p>
            <a:pPr>
              <a:lnSpc>
                <a:spcPct val="150000"/>
              </a:lnSpc>
              <a:buClr>
                <a:srgbClr val="0F2D69"/>
              </a:buClr>
              <a:buFont typeface="Wingdings" panose="05000000000000000000" pitchFamily="2" charset="2"/>
              <a:buChar char="u"/>
            </a:pPr>
            <a:r>
              <a:rPr lang="zh-CN" altLang="en-US" sz="2400" b="1" dirty="0">
                <a:solidFill>
                  <a:srgbClr val="002060"/>
                </a:solidFill>
                <a:latin typeface="微软雅黑" panose="020B0503020204020204" pitchFamily="34" charset="-122"/>
                <a:ea typeface="微软雅黑" panose="020B0503020204020204" pitchFamily="34" charset="-122"/>
              </a:rPr>
              <a:t>基于</a:t>
            </a:r>
            <a:r>
              <a:rPr lang="en-US" altLang="zh-CN" sz="2400" b="1" dirty="0">
                <a:solidFill>
                  <a:srgbClr val="002060"/>
                </a:solidFill>
                <a:latin typeface="微软雅黑" panose="020B0503020204020204" pitchFamily="34" charset="-122"/>
                <a:ea typeface="微软雅黑" panose="020B0503020204020204" pitchFamily="34" charset="-122"/>
              </a:rPr>
              <a:t>tensor</a:t>
            </a:r>
            <a:r>
              <a:rPr lang="zh-CN" altLang="en-US" sz="2400" b="1" dirty="0">
                <a:solidFill>
                  <a:srgbClr val="002060"/>
                </a:solidFill>
                <a:latin typeface="微软雅黑" panose="020B0503020204020204" pitchFamily="34" charset="-122"/>
                <a:ea typeface="微软雅黑" panose="020B0503020204020204" pitchFamily="34" charset="-122"/>
              </a:rPr>
              <a:t>语义设计存储模块</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608168" y="1700808"/>
            <a:ext cx="4176464" cy="4393216"/>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6" name="内容占位符 2"/>
          <p:cNvSpPr txBox="1"/>
          <p:nvPr/>
        </p:nvSpPr>
        <p:spPr>
          <a:xfrm>
            <a:off x="8688288" y="6094024"/>
            <a:ext cx="2346890" cy="476639"/>
          </a:xfrm>
          <a:prstGeom prst="rect">
            <a:avLst/>
          </a:prstGeom>
        </p:spPr>
        <p:txBody>
          <a:bodyPr vert="horz" anchor="ctr" anchorCtr="1">
            <a:noAutofit/>
          </a:bodyPr>
          <a:lstStyle/>
          <a:p>
            <a:pPr>
              <a:lnSpc>
                <a:spcPct val="130000"/>
              </a:lnSpc>
              <a:buClr>
                <a:srgbClr val="002060"/>
              </a:buClr>
              <a:buSzPct val="100000"/>
            </a:pPr>
            <a:r>
              <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DLP</a:t>
            </a: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基本架构</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一种</a:t>
            </a:r>
            <a:r>
              <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DLP</a:t>
            </a: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基本架构</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内容占位符 2"/>
          <p:cNvSpPr>
            <a:spLocks noGrp="1"/>
          </p:cNvSpPr>
          <p:nvPr>
            <p:ph sz="quarter" idx="1"/>
          </p:nvPr>
        </p:nvSpPr>
        <p:spPr>
          <a:xfrm>
            <a:off x="407368" y="1481956"/>
            <a:ext cx="6984776" cy="5088707"/>
          </a:xfrm>
        </p:spPr>
        <p:txBody>
          <a:bodyPr>
            <a:noAutofit/>
          </a:bodyPr>
          <a:lstStyle/>
          <a:p>
            <a:pPr marR="0" lvl="0" algn="l" defTabSz="914400" rtl="0" eaLnBrk="1" fontAlgn="auto" latinLnBrk="0" hangingPunct="1">
              <a:lnSpc>
                <a:spcPct val="130000"/>
              </a:lnSpc>
              <a:spcBef>
                <a:spcPts val="600"/>
              </a:spcBef>
              <a:spcAft>
                <a:spcPts val="0"/>
              </a:spcAft>
              <a:buClr>
                <a:srgbClr val="0F2D69"/>
              </a:buClr>
              <a:buSzPct val="100000"/>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控制模块</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取指单元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IFU</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Instruction Fetch Unit</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指令译码单元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IDU</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Instruction Decode Unit</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R="0" lvl="0" algn="l" defTabSz="914400" rtl="0" eaLnBrk="1" fontAlgn="auto" latinLnBrk="0" hangingPunct="1">
              <a:lnSpc>
                <a:spcPct val="130000"/>
              </a:lnSpc>
              <a:spcBef>
                <a:spcPts val="600"/>
              </a:spcBef>
              <a:spcAft>
                <a:spcPts val="0"/>
              </a:spcAft>
              <a:buClr>
                <a:srgbClr val="0F2D69"/>
              </a:buClr>
              <a:buSzPct val="100000"/>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运算模块</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向量运算单元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VFU</a:t>
            </a: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Vector Function Unit</a:t>
            </a: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矩阵运算单元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MFU</a:t>
            </a: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Matrix Function Unit</a:t>
            </a: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R="0" lvl="0" algn="l" defTabSz="914400" rtl="0" eaLnBrk="1" fontAlgn="auto" latinLnBrk="0" hangingPunct="1">
              <a:lnSpc>
                <a:spcPct val="130000"/>
              </a:lnSpc>
              <a:spcBef>
                <a:spcPts val="600"/>
              </a:spcBef>
              <a:spcAft>
                <a:spcPts val="0"/>
              </a:spcAft>
              <a:buClr>
                <a:srgbClr val="0F2D69"/>
              </a:buClr>
              <a:buSzPct val="100000"/>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存储模块</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权重存储单元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WRAMW</a:t>
            </a: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Weight RAM</a:t>
            </a: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神经元存储单元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NRAM</a:t>
            </a: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Neuron RAM</a:t>
            </a: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直接内存存取单元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DMA</a:t>
            </a: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Direct Memory Access</a:t>
            </a: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7608168" y="1700808"/>
            <a:ext cx="4176464" cy="4393216"/>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6" name="内容占位符 2"/>
          <p:cNvSpPr txBox="1"/>
          <p:nvPr/>
        </p:nvSpPr>
        <p:spPr>
          <a:xfrm>
            <a:off x="8688288" y="6094024"/>
            <a:ext cx="2346890" cy="476639"/>
          </a:xfrm>
          <a:prstGeom prst="rect">
            <a:avLst/>
          </a:prstGeom>
        </p:spPr>
        <p:txBody>
          <a:bodyPr vert="horz" anchor="ctr" anchorCtr="1">
            <a:noAutofit/>
          </a:bodyPr>
          <a:lstStyle/>
          <a:p>
            <a:pPr>
              <a:lnSpc>
                <a:spcPct val="130000"/>
              </a:lnSpc>
              <a:buClr>
                <a:srgbClr val="002060"/>
              </a:buClr>
              <a:buSzPct val="100000"/>
            </a:pPr>
            <a:r>
              <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DLP</a:t>
            </a: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基本架构</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一种</a:t>
            </a:r>
            <a:r>
              <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DLP</a:t>
            </a: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基本架构</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cstate="print"/>
          <a:stretch>
            <a:fillRect/>
          </a:stretch>
        </p:blipFill>
        <p:spPr>
          <a:xfrm>
            <a:off x="8976320" y="2807976"/>
            <a:ext cx="2884137" cy="3033820"/>
          </a:xfrm>
          <a:prstGeom prst="rect">
            <a:avLst/>
          </a:prstGeom>
        </p:spPr>
      </p:pic>
      <p:pic>
        <p:nvPicPr>
          <p:cNvPr id="7" name="内容占位符 4"/>
          <p:cNvPicPr>
            <a:picLocks noChangeAspect="1"/>
          </p:cNvPicPr>
          <p:nvPr/>
        </p:nvPicPr>
        <p:blipFill>
          <a:blip r:embed="rId2"/>
          <a:stretch>
            <a:fillRect/>
          </a:stretch>
        </p:blipFill>
        <p:spPr>
          <a:xfrm>
            <a:off x="400563" y="3247759"/>
            <a:ext cx="7299783" cy="2446324"/>
          </a:xfrm>
          <a:prstGeom prst="rect">
            <a:avLst/>
          </a:prstGeom>
        </p:spPr>
      </p:pic>
      <p:sp>
        <p:nvSpPr>
          <p:cNvPr id="8" name="矩形 7"/>
          <p:cNvSpPr/>
          <p:nvPr/>
        </p:nvSpPr>
        <p:spPr>
          <a:xfrm>
            <a:off x="623392" y="2194985"/>
            <a:ext cx="6522721" cy="368300"/>
          </a:xfrm>
          <a:prstGeom prst="rect">
            <a:avLst/>
          </a:prstGeom>
        </p:spPr>
        <p:txBody>
          <a:bodyPr wrap="square">
            <a:spAutoFit/>
          </a:bodyPr>
          <a:lstStyle/>
          <a:p>
            <a:r>
              <a:rPr lang="zh-CN" altLang="en-US" b="1" dirty="0">
                <a:solidFill>
                  <a:srgbClr val="002060"/>
                </a:solidFill>
                <a:latin typeface="微软雅黑" panose="020B0503020204020204" pitchFamily="34" charset="-122"/>
                <a:ea typeface="微软雅黑" panose="020B0503020204020204" pitchFamily="34" charset="-122"/>
              </a:rPr>
              <a:t>多发射队列，支持指令级并行，寄存器重命名</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23392" y="1627702"/>
            <a:ext cx="1107996" cy="461665"/>
          </a:xfrm>
          <a:prstGeom prst="rect">
            <a:avLst/>
          </a:prstGeom>
          <a:noFill/>
        </p:spPr>
        <p:txBody>
          <a:bodyPr wrap="none" rtlCol="0">
            <a:spAutoFit/>
          </a:bodyPr>
          <a:lstStyle/>
          <a:p>
            <a:r>
              <a:rPr lang="zh-CN" altLang="en-US" b="1" dirty="0">
                <a:solidFill>
                  <a:srgbClr val="002060"/>
                </a:solidFill>
                <a:latin typeface="微软雅黑" panose="020B0503020204020204" pitchFamily="34" charset="-122"/>
                <a:ea typeface="微软雅黑" panose="020B0503020204020204" pitchFamily="34" charset="-122"/>
              </a:rPr>
              <a:t>控制：</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10" name="矩形 9"/>
          <p:cNvSpPr/>
          <p:nvPr/>
        </p:nvSpPr>
        <p:spPr>
          <a:xfrm>
            <a:off x="447977" y="3247759"/>
            <a:ext cx="2178552" cy="2593418"/>
          </a:xfrm>
          <a:prstGeom prst="rect">
            <a:avLst/>
          </a:prstGeom>
          <a:solidFill>
            <a:srgbClr val="FF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2060"/>
              </a:solidFill>
              <a:latin typeface="微软雅黑" panose="020B0503020204020204" pitchFamily="34" charset="-122"/>
              <a:ea typeface="微软雅黑" panose="020B0503020204020204" pitchFamily="34" charset="-122"/>
            </a:endParaRPr>
          </a:p>
        </p:txBody>
      </p:sp>
      <p:sp>
        <p:nvSpPr>
          <p:cNvPr id="11" name="矩形 10"/>
          <p:cNvSpPr/>
          <p:nvPr/>
        </p:nvSpPr>
        <p:spPr>
          <a:xfrm>
            <a:off x="9377012" y="2711519"/>
            <a:ext cx="2409850" cy="1114804"/>
          </a:xfrm>
          <a:prstGeom prst="rect">
            <a:avLst/>
          </a:prstGeom>
          <a:solidFill>
            <a:srgbClr val="FF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2060"/>
              </a:solidFill>
              <a:latin typeface="微软雅黑" panose="020B0503020204020204" pitchFamily="34" charset="-122"/>
              <a:ea typeface="微软雅黑" panose="020B0503020204020204" pitchFamily="34" charset="-122"/>
            </a:endParaRPr>
          </a:p>
        </p:txBody>
      </p:sp>
      <p:sp>
        <p:nvSpPr>
          <p:cNvPr id="2" name="下箭头 3"/>
          <p:cNvSpPr/>
          <p:nvPr/>
        </p:nvSpPr>
        <p:spPr>
          <a:xfrm rot="5400000" flipH="1">
            <a:off x="7852060" y="4146885"/>
            <a:ext cx="1168400" cy="64807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一种</a:t>
            </a:r>
            <a:r>
              <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DLP</a:t>
            </a: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基本架构</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8897100" y="3179351"/>
            <a:ext cx="2956688" cy="3110136"/>
          </a:xfrm>
          <a:prstGeom prst="rect">
            <a:avLst/>
          </a:prstGeom>
        </p:spPr>
      </p:pic>
      <p:pic>
        <p:nvPicPr>
          <p:cNvPr id="6" name="内容占位符 4"/>
          <p:cNvPicPr>
            <a:picLocks noChangeAspect="1"/>
          </p:cNvPicPr>
          <p:nvPr/>
        </p:nvPicPr>
        <p:blipFill>
          <a:blip r:embed="rId2"/>
          <a:stretch>
            <a:fillRect/>
          </a:stretch>
        </p:blipFill>
        <p:spPr>
          <a:xfrm>
            <a:off x="47328" y="3645024"/>
            <a:ext cx="7515948" cy="2518766"/>
          </a:xfrm>
          <a:prstGeom prst="rect">
            <a:avLst/>
          </a:prstGeom>
        </p:spPr>
      </p:pic>
      <p:sp>
        <p:nvSpPr>
          <p:cNvPr id="12" name="矩形 11"/>
          <p:cNvSpPr/>
          <p:nvPr/>
        </p:nvSpPr>
        <p:spPr>
          <a:xfrm>
            <a:off x="479376" y="2091276"/>
            <a:ext cx="10719112" cy="950388"/>
          </a:xfrm>
          <a:prstGeom prst="rect">
            <a:avLst/>
          </a:prstGeom>
        </p:spPr>
        <p:txBody>
          <a:bodyPr wrap="square">
            <a:spAutoFit/>
          </a:bodyPr>
          <a:lstStyle/>
          <a:p>
            <a:r>
              <a:rPr lang="zh-CN" altLang="en-US" b="1" dirty="0">
                <a:solidFill>
                  <a:srgbClr val="0F2D69"/>
                </a:solidFill>
                <a:latin typeface="微软雅黑" panose="020B0503020204020204" pitchFamily="34" charset="-122"/>
                <a:ea typeface="微软雅黑" panose="020B0503020204020204" pitchFamily="34" charset="-122"/>
              </a:rPr>
              <a:t>增加运算器中的操作，支持硬件高效执行的操作</a:t>
            </a:r>
            <a:endParaRPr lang="en-US" altLang="zh-CN" b="1" dirty="0">
              <a:solidFill>
                <a:srgbClr val="0F2D69"/>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0F2D69"/>
                </a:solidFill>
                <a:latin typeface="微软雅黑" panose="020B0503020204020204" pitchFamily="34" charset="-122"/>
                <a:ea typeface="微软雅黑" panose="020B0503020204020204" pitchFamily="34" charset="-122"/>
              </a:rPr>
              <a:t>低位宽运算器（量化），提高执行能效</a:t>
            </a:r>
            <a:endParaRPr lang="en-US" altLang="zh-CN" b="1" dirty="0">
              <a:solidFill>
                <a:srgbClr val="0F2D69"/>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84221" y="1499662"/>
            <a:ext cx="1107996" cy="461665"/>
          </a:xfrm>
          <a:prstGeom prst="rect">
            <a:avLst/>
          </a:prstGeom>
          <a:noFill/>
        </p:spPr>
        <p:txBody>
          <a:bodyPr wrap="none" rtlCol="0">
            <a:spAutoFit/>
          </a:bodyPr>
          <a:lstStyle/>
          <a:p>
            <a:r>
              <a:rPr lang="zh-CN" altLang="en-US" b="1" dirty="0">
                <a:solidFill>
                  <a:srgbClr val="0F2D69"/>
                </a:solidFill>
                <a:latin typeface="微软雅黑" panose="020B0503020204020204" pitchFamily="34" charset="-122"/>
                <a:ea typeface="微软雅黑" panose="020B0503020204020204" pitchFamily="34" charset="-122"/>
              </a:rPr>
              <a:t>运算：</a:t>
            </a:r>
            <a:endParaRPr lang="zh-CN" altLang="en-US" b="1" dirty="0">
              <a:solidFill>
                <a:srgbClr val="0F2D69"/>
              </a:solidFill>
              <a:latin typeface="微软雅黑" panose="020B0503020204020204" pitchFamily="34" charset="-122"/>
              <a:ea typeface="微软雅黑" panose="020B0503020204020204" pitchFamily="34" charset="-122"/>
            </a:endParaRPr>
          </a:p>
        </p:txBody>
      </p:sp>
      <p:sp>
        <p:nvSpPr>
          <p:cNvPr id="14" name="矩形 13"/>
          <p:cNvSpPr/>
          <p:nvPr/>
        </p:nvSpPr>
        <p:spPr>
          <a:xfrm>
            <a:off x="4295800" y="4941168"/>
            <a:ext cx="1152128" cy="1028041"/>
          </a:xfrm>
          <a:prstGeom prst="rect">
            <a:avLst/>
          </a:prstGeom>
          <a:solidFill>
            <a:srgbClr val="FF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47214" y="4347362"/>
            <a:ext cx="1176155" cy="1816428"/>
          </a:xfrm>
          <a:prstGeom prst="rect">
            <a:avLst/>
          </a:prstGeom>
          <a:solidFill>
            <a:srgbClr val="FF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3"/>
          <p:cNvSpPr/>
          <p:nvPr/>
        </p:nvSpPr>
        <p:spPr>
          <a:xfrm rot="5400000" flipH="1">
            <a:off x="7648603" y="4580371"/>
            <a:ext cx="1168400" cy="64807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一种</a:t>
            </a:r>
            <a:r>
              <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DLP</a:t>
            </a: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基本架构</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8" name="矩形 7"/>
          <p:cNvSpPr/>
          <p:nvPr/>
        </p:nvSpPr>
        <p:spPr>
          <a:xfrm>
            <a:off x="551383" y="2041752"/>
            <a:ext cx="10873208" cy="1135054"/>
          </a:xfrm>
          <a:prstGeom prst="rect">
            <a:avLst/>
          </a:prstGeom>
        </p:spPr>
        <p:txBody>
          <a:bodyPr wrap="square">
            <a:spAutoFit/>
          </a:bodyPr>
          <a:lstStyle/>
          <a:p>
            <a:pPr>
              <a:lnSpc>
                <a:spcPct val="150000"/>
              </a:lnSpc>
            </a:pPr>
            <a:r>
              <a:rPr lang="zh-CN" altLang="en-US" b="1" dirty="0">
                <a:solidFill>
                  <a:srgbClr val="0F2D69"/>
                </a:solidFill>
                <a:latin typeface="微软雅黑" panose="020B0503020204020204" pitchFamily="34" charset="-122"/>
                <a:ea typeface="微软雅黑" panose="020B0503020204020204" pitchFamily="34" charset="-122"/>
              </a:rPr>
              <a:t>多级存储架构，降低访存延迟</a:t>
            </a:r>
            <a:endParaRPr lang="en-US" altLang="zh-CN" b="1" dirty="0">
              <a:solidFill>
                <a:srgbClr val="0F2D69"/>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0F2D69"/>
                </a:solidFill>
                <a:latin typeface="微软雅黑" panose="020B0503020204020204" pitchFamily="34" charset="-122"/>
                <a:ea typeface="微软雅黑" panose="020B0503020204020204" pitchFamily="34" charset="-122"/>
              </a:rPr>
              <a:t>多通道存储架构，扩增访存带宽，减少冲突</a:t>
            </a:r>
            <a:endParaRPr lang="en-US" altLang="zh-CN" b="1" dirty="0">
              <a:solidFill>
                <a:srgbClr val="0F2D69"/>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09937" y="1580087"/>
            <a:ext cx="1107996" cy="461665"/>
          </a:xfrm>
          <a:prstGeom prst="rect">
            <a:avLst/>
          </a:prstGeom>
          <a:noFill/>
        </p:spPr>
        <p:txBody>
          <a:bodyPr wrap="none" rtlCol="0">
            <a:spAutoFit/>
          </a:bodyPr>
          <a:lstStyle/>
          <a:p>
            <a:r>
              <a:rPr lang="zh-CN" altLang="en-US" b="1" dirty="0">
                <a:solidFill>
                  <a:srgbClr val="002060"/>
                </a:solidFill>
                <a:latin typeface="微软雅黑" panose="020B0503020204020204" pitchFamily="34" charset="-122"/>
                <a:ea typeface="微软雅黑" panose="020B0503020204020204" pitchFamily="34" charset="-122"/>
              </a:rPr>
              <a:t>访存：</a:t>
            </a:r>
            <a:endParaRPr lang="zh-CN" altLang="en-US" b="1"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683928" y="3134867"/>
            <a:ext cx="3172712" cy="3337371"/>
          </a:xfrm>
          <a:prstGeom prst="rect">
            <a:avLst/>
          </a:prstGeom>
        </p:spPr>
      </p:pic>
      <p:pic>
        <p:nvPicPr>
          <p:cNvPr id="6" name="内容占位符 4"/>
          <p:cNvPicPr>
            <a:picLocks noChangeAspect="1"/>
          </p:cNvPicPr>
          <p:nvPr/>
        </p:nvPicPr>
        <p:blipFill>
          <a:blip r:embed="rId2"/>
          <a:stretch>
            <a:fillRect/>
          </a:stretch>
        </p:blipFill>
        <p:spPr>
          <a:xfrm>
            <a:off x="335360" y="3573016"/>
            <a:ext cx="7312113" cy="2450456"/>
          </a:xfrm>
          <a:prstGeom prst="rect">
            <a:avLst/>
          </a:prstGeom>
        </p:spPr>
      </p:pic>
      <p:sp>
        <p:nvSpPr>
          <p:cNvPr id="12" name="矩形 11"/>
          <p:cNvSpPr/>
          <p:nvPr/>
        </p:nvSpPr>
        <p:spPr>
          <a:xfrm>
            <a:off x="5812327" y="3914646"/>
            <a:ext cx="1835145" cy="2036803"/>
          </a:xfrm>
          <a:prstGeom prst="rect">
            <a:avLst/>
          </a:prstGeom>
          <a:solidFill>
            <a:srgbClr val="FF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404008" y="4351978"/>
            <a:ext cx="1280445" cy="1929393"/>
          </a:xfrm>
          <a:prstGeom prst="rect">
            <a:avLst/>
          </a:prstGeom>
          <a:solidFill>
            <a:srgbClr val="FF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3"/>
          <p:cNvSpPr/>
          <p:nvPr/>
        </p:nvSpPr>
        <p:spPr>
          <a:xfrm rot="5400000" flipH="1">
            <a:off x="7648603" y="4580371"/>
            <a:ext cx="1168400" cy="64807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一种</a:t>
            </a:r>
            <a:r>
              <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DLP</a:t>
            </a: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基本架构</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内容占位符 2"/>
          <p:cNvSpPr>
            <a:spLocks noGrp="1"/>
          </p:cNvSpPr>
          <p:nvPr>
            <p:ph sz="quarter" idx="1"/>
          </p:nvPr>
        </p:nvSpPr>
        <p:spPr>
          <a:xfrm>
            <a:off x="407368" y="1570034"/>
            <a:ext cx="11521280" cy="650899"/>
          </a:xfrm>
        </p:spPr>
        <p:txBody>
          <a:bodyPr>
            <a:noAutofit/>
          </a:bodyPr>
          <a:lstStyle/>
          <a:p>
            <a:pPr>
              <a:buClr>
                <a:srgbClr val="0F2D69"/>
              </a:buClr>
              <a:buSzPct val="100000"/>
            </a:pPr>
            <a:r>
              <a:rPr lang="en-US" altLang="zh-CN" sz="2400" dirty="0">
                <a:solidFill>
                  <a:srgbClr val="002060"/>
                </a:solidFill>
                <a:latin typeface="微软雅黑" panose="020B0503020204020204" pitchFamily="34" charset="-122"/>
                <a:ea typeface="微软雅黑" panose="020B0503020204020204" pitchFamily="34" charset="-122"/>
                <a:sym typeface="+mn-lt"/>
              </a:rPr>
              <a:t>7</a:t>
            </a:r>
            <a:r>
              <a:rPr lang="zh-CN" altLang="en-US" sz="2400" dirty="0">
                <a:solidFill>
                  <a:srgbClr val="002060"/>
                </a:solidFill>
                <a:latin typeface="微软雅黑" panose="020B0503020204020204" pitchFamily="34" charset="-122"/>
                <a:ea typeface="微软雅黑" panose="020B0503020204020204" pitchFamily="34" charset="-122"/>
                <a:sym typeface="+mn-lt"/>
              </a:rPr>
              <a:t>段流水</a:t>
            </a:r>
            <a:r>
              <a:rPr lang="en-US" altLang="zh-CN" sz="2400" dirty="0">
                <a:solidFill>
                  <a:srgbClr val="002060"/>
                </a:solidFill>
                <a:latin typeface="微软雅黑" panose="020B0503020204020204" pitchFamily="34" charset="-122"/>
                <a:ea typeface="微软雅黑" panose="020B0503020204020204" pitchFamily="34" charset="-122"/>
                <a:sym typeface="+mn-lt"/>
              </a:rPr>
              <a:t>:  </a:t>
            </a:r>
            <a:r>
              <a:rPr lang="zh-CN" altLang="en-US" sz="2400" dirty="0">
                <a:solidFill>
                  <a:srgbClr val="002060"/>
                </a:solidFill>
                <a:latin typeface="微软雅黑" panose="020B0503020204020204" pitchFamily="34" charset="-122"/>
                <a:ea typeface="微软雅黑" panose="020B0503020204020204" pitchFamily="34" charset="-122"/>
                <a:sym typeface="+mn-lt"/>
              </a:rPr>
              <a:t>取指、译码、发射、读寄存器、执行、写回、提交</a:t>
            </a:r>
            <a:endParaRPr lang="zh-CN" altLang="en-US" sz="2400" dirty="0">
              <a:solidFill>
                <a:srgbClr val="002060"/>
              </a:solidFill>
              <a:latin typeface="微软雅黑" panose="020B0503020204020204" pitchFamily="34" charset="-122"/>
              <a:ea typeface="微软雅黑" panose="020B0503020204020204" pitchFamily="34" charset="-122"/>
              <a:sym typeface="+mn-lt"/>
            </a:endParaRPr>
          </a:p>
        </p:txBody>
      </p:sp>
      <p:pic>
        <p:nvPicPr>
          <p:cNvPr id="6" name="图片 5"/>
          <p:cNvPicPr>
            <a:picLocks noChangeAspect="1"/>
          </p:cNvPicPr>
          <p:nvPr/>
        </p:nvPicPr>
        <p:blipFill>
          <a:blip r:embed="rId1"/>
          <a:stretch>
            <a:fillRect/>
          </a:stretch>
        </p:blipFill>
        <p:spPr>
          <a:xfrm>
            <a:off x="695400" y="2564904"/>
            <a:ext cx="10633008" cy="3563363"/>
          </a:xfrm>
          <a:prstGeom prst="rect">
            <a:avLst/>
          </a:prstGeom>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执行流程</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609936" y="1580087"/>
            <a:ext cx="11462727" cy="1135054"/>
          </a:xfrm>
          <a:prstGeom prst="rect">
            <a:avLst/>
          </a:prstGeom>
          <a:noFill/>
        </p:spPr>
        <p:txBody>
          <a:bodyPr wrap="square" rtlCol="0">
            <a:spAutoFit/>
          </a:bodyPr>
          <a:lstStyle/>
          <a:p>
            <a:pPr>
              <a:lnSpc>
                <a:spcPct val="150000"/>
              </a:lnSpc>
            </a:pPr>
            <a:r>
              <a:rPr lang="en-US" altLang="zh-CN" b="1" dirty="0">
                <a:solidFill>
                  <a:srgbClr val="002060"/>
                </a:solidFill>
                <a:latin typeface="微软雅黑" panose="020B0503020204020204" pitchFamily="34" charset="-122"/>
                <a:ea typeface="微软雅黑" panose="020B0503020204020204" pitchFamily="34" charset="-122"/>
              </a:rPr>
              <a:t>Step #1</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IFU </a:t>
            </a:r>
            <a:r>
              <a:rPr lang="zh-CN" altLang="en-US" b="1" dirty="0">
                <a:solidFill>
                  <a:srgbClr val="002060"/>
                </a:solidFill>
                <a:latin typeface="微软雅黑" panose="020B0503020204020204" pitchFamily="34" charset="-122"/>
                <a:ea typeface="微软雅黑" panose="020B0503020204020204" pitchFamily="34" charset="-122"/>
              </a:rPr>
              <a:t>通过 </a:t>
            </a:r>
            <a:r>
              <a:rPr lang="en-US" altLang="zh-CN" b="1" dirty="0">
                <a:solidFill>
                  <a:srgbClr val="002060"/>
                </a:solidFill>
                <a:latin typeface="微软雅黑" panose="020B0503020204020204" pitchFamily="34" charset="-122"/>
                <a:ea typeface="微软雅黑" panose="020B0503020204020204" pitchFamily="34" charset="-122"/>
              </a:rPr>
              <a:t>DMA </a:t>
            </a:r>
            <a:r>
              <a:rPr lang="zh-CN" altLang="en-US" b="1" dirty="0">
                <a:solidFill>
                  <a:srgbClr val="002060"/>
                </a:solidFill>
                <a:latin typeface="微软雅黑" panose="020B0503020204020204" pitchFamily="34" charset="-122"/>
                <a:ea typeface="微软雅黑" panose="020B0503020204020204" pitchFamily="34" charset="-122"/>
              </a:rPr>
              <a:t>从 </a:t>
            </a:r>
            <a:r>
              <a:rPr lang="en-US" altLang="zh-CN" b="1" dirty="0">
                <a:solidFill>
                  <a:srgbClr val="002060"/>
                </a:solidFill>
                <a:latin typeface="微软雅黑" panose="020B0503020204020204" pitchFamily="34" charset="-122"/>
                <a:ea typeface="微软雅黑" panose="020B0503020204020204" pitchFamily="34" charset="-122"/>
              </a:rPr>
              <a:t>DRAM </a:t>
            </a:r>
            <a:r>
              <a:rPr lang="zh-CN" altLang="en-US" b="1" dirty="0">
                <a:solidFill>
                  <a:srgbClr val="002060"/>
                </a:solidFill>
                <a:latin typeface="微软雅黑" panose="020B0503020204020204" pitchFamily="34" charset="-122"/>
                <a:ea typeface="微软雅黑" panose="020B0503020204020204" pitchFamily="34" charset="-122"/>
              </a:rPr>
              <a:t>中</a:t>
            </a:r>
            <a:r>
              <a:rPr lang="zh-CN" altLang="en-US" b="1" dirty="0">
                <a:solidFill>
                  <a:srgbClr val="FF0000"/>
                </a:solidFill>
                <a:latin typeface="微软雅黑" panose="020B0503020204020204" pitchFamily="34" charset="-122"/>
                <a:ea typeface="微软雅黑" panose="020B0503020204020204" pitchFamily="34" charset="-122"/>
              </a:rPr>
              <a:t>读取程序指令</a:t>
            </a:r>
            <a:r>
              <a:rPr lang="zh-CN" altLang="en-US" b="1" dirty="0">
                <a:solidFill>
                  <a:srgbClr val="002060"/>
                </a:solidFill>
                <a:latin typeface="微软雅黑" panose="020B0503020204020204" pitchFamily="34" charset="-122"/>
                <a:ea typeface="微软雅黑" panose="020B0503020204020204" pitchFamily="34" charset="-122"/>
              </a:rPr>
              <a:t>，然后经过 </a:t>
            </a:r>
            <a:r>
              <a:rPr lang="en-US" altLang="zh-CN" b="1" dirty="0">
                <a:solidFill>
                  <a:srgbClr val="002060"/>
                </a:solidFill>
                <a:latin typeface="微软雅黑" panose="020B0503020204020204" pitchFamily="34" charset="-122"/>
                <a:ea typeface="微软雅黑" panose="020B0503020204020204" pitchFamily="34" charset="-122"/>
              </a:rPr>
              <a:t>IDU </a:t>
            </a:r>
            <a:r>
              <a:rPr lang="zh-CN" altLang="en-US" b="1" dirty="0">
                <a:solidFill>
                  <a:srgbClr val="002060"/>
                </a:solidFill>
                <a:latin typeface="微软雅黑" panose="020B0503020204020204" pitchFamily="34" charset="-122"/>
                <a:ea typeface="微软雅黑" panose="020B0503020204020204" pitchFamily="34" charset="-122"/>
              </a:rPr>
              <a:t>进行</a:t>
            </a:r>
            <a:r>
              <a:rPr lang="zh-CN" altLang="en-US" b="1" dirty="0">
                <a:solidFill>
                  <a:srgbClr val="FF0000"/>
                </a:solidFill>
                <a:latin typeface="微软雅黑" panose="020B0503020204020204" pitchFamily="34" charset="-122"/>
                <a:ea typeface="微软雅黑" panose="020B0503020204020204" pitchFamily="34" charset="-122"/>
              </a:rPr>
              <a:t>译码后分发</a:t>
            </a:r>
            <a:r>
              <a:rPr lang="zh-CN" altLang="en-US" b="1" dirty="0">
                <a:solidFill>
                  <a:srgbClr val="002060"/>
                </a:solidFill>
                <a:latin typeface="微软雅黑" panose="020B0503020204020204" pitchFamily="34" charset="-122"/>
                <a:ea typeface="微软雅黑" panose="020B0503020204020204" pitchFamily="34" charset="-122"/>
              </a:rPr>
              <a:t>给</a:t>
            </a:r>
            <a:r>
              <a:rPr lang="en-US" altLang="zh-CN" b="1" dirty="0">
                <a:solidFill>
                  <a:srgbClr val="FF0000"/>
                </a:solidFill>
                <a:latin typeface="微软雅黑" panose="020B0503020204020204" pitchFamily="34" charset="-122"/>
                <a:ea typeface="微软雅黑" panose="020B0503020204020204" pitchFamily="34" charset="-122"/>
              </a:rPr>
              <a:t>DMA</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VFU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MFU</a:t>
            </a:r>
            <a:endParaRPr lang="en-US" altLang="zh-CN" b="1"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5804908" y="2874118"/>
            <a:ext cx="3501195" cy="3682902"/>
          </a:xfrm>
          <a:prstGeom prst="rect">
            <a:avLst/>
          </a:prstGeom>
        </p:spPr>
      </p:pic>
      <p:sp>
        <p:nvSpPr>
          <p:cNvPr id="7" name="矩形 6"/>
          <p:cNvSpPr/>
          <p:nvPr/>
        </p:nvSpPr>
        <p:spPr>
          <a:xfrm>
            <a:off x="7253488" y="3074052"/>
            <a:ext cx="1310853" cy="788366"/>
          </a:xfrm>
          <a:prstGeom prst="rect">
            <a:avLst/>
          </a:prstGeom>
          <a:solidFill>
            <a:srgbClr val="FF1717">
              <a:alpha val="12941"/>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p:cNvSpPr/>
          <p:nvPr/>
        </p:nvSpPr>
        <p:spPr>
          <a:xfrm>
            <a:off x="7458109" y="3929468"/>
            <a:ext cx="255777" cy="423722"/>
          </a:xfrm>
          <a:prstGeom prst="downArrow">
            <a:avLst>
              <a:gd name="adj1" fmla="val 40000"/>
              <a:gd name="adj2" fmla="val 50000"/>
            </a:avLst>
          </a:prstGeom>
          <a:solidFill>
            <a:srgbClr val="FF1717">
              <a:alpha val="25882"/>
            </a:srgbClr>
          </a:solidFill>
          <a:ln>
            <a:noFill/>
          </a:ln>
          <a:effectLst>
            <a:glow rad="76200">
              <a:srgbClr val="FF1717">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p:cNvSpPr/>
          <p:nvPr/>
        </p:nvSpPr>
        <p:spPr>
          <a:xfrm>
            <a:off x="8329378" y="3898931"/>
            <a:ext cx="255777" cy="454258"/>
          </a:xfrm>
          <a:prstGeom prst="downArrow">
            <a:avLst>
              <a:gd name="adj1" fmla="val 40000"/>
              <a:gd name="adj2" fmla="val 50000"/>
            </a:avLst>
          </a:prstGeom>
          <a:solidFill>
            <a:srgbClr val="FF1717">
              <a:alpha val="25882"/>
            </a:srgbClr>
          </a:solidFill>
          <a:ln>
            <a:noFill/>
          </a:ln>
          <a:effectLst>
            <a:glow rad="76200">
              <a:srgbClr val="FF1717">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nvSpPr>
        <p:spPr>
          <a:xfrm rot="5400000">
            <a:off x="10384357" y="3438684"/>
            <a:ext cx="255777" cy="793281"/>
          </a:xfrm>
          <a:prstGeom prst="downArrow">
            <a:avLst>
              <a:gd name="adj1" fmla="val 40000"/>
              <a:gd name="adj2" fmla="val 50000"/>
            </a:avLst>
          </a:prstGeom>
          <a:solidFill>
            <a:srgbClr val="FF1717">
              <a:alpha val="25882"/>
            </a:srgbClr>
          </a:solidFill>
          <a:ln>
            <a:noFill/>
          </a:ln>
          <a:effectLst>
            <a:glow rad="76200">
              <a:srgbClr val="FF1717">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1138301" y="3650658"/>
            <a:ext cx="800219" cy="461665"/>
          </a:xfrm>
          <a:prstGeom prst="rect">
            <a:avLst/>
          </a:prstGeom>
          <a:noFill/>
        </p:spPr>
        <p:txBody>
          <a:bodyPr wrap="none" rtlCol="0">
            <a:spAutoFit/>
          </a:bodyPr>
          <a:lstStyle/>
          <a:p>
            <a:r>
              <a:rPr lang="zh-CN" altLang="en-US" b="1" dirty="0">
                <a:solidFill>
                  <a:srgbClr val="0F2D69"/>
                </a:solidFill>
                <a:latin typeface="微软雅黑" panose="020B0503020204020204" pitchFamily="34" charset="-122"/>
                <a:ea typeface="微软雅黑" panose="020B0503020204020204" pitchFamily="34" charset="-122"/>
              </a:rPr>
              <a:t>控制</a:t>
            </a:r>
            <a:endParaRPr lang="zh-CN" altLang="en-US" b="1" dirty="0">
              <a:solidFill>
                <a:srgbClr val="0F2D69"/>
              </a:solidFill>
              <a:latin typeface="微软雅黑" panose="020B0503020204020204" pitchFamily="34" charset="-122"/>
              <a:ea typeface="微软雅黑" panose="020B0503020204020204" pitchFamily="34" charset="-122"/>
            </a:endParaRPr>
          </a:p>
        </p:txBody>
      </p:sp>
      <p:sp>
        <p:nvSpPr>
          <p:cNvPr id="8" name="内容占位符 2"/>
          <p:cNvSpPr>
            <a:spLocks noGrp="1"/>
          </p:cNvSpPr>
          <p:nvPr>
            <p:ph sz="quarter" idx="1"/>
          </p:nvPr>
        </p:nvSpPr>
        <p:spPr>
          <a:xfrm>
            <a:off x="310714" y="2996952"/>
            <a:ext cx="3632043" cy="3359737"/>
          </a:xfrm>
          <a:ln>
            <a:solidFill>
              <a:srgbClr val="0F2D69"/>
            </a:solidFill>
          </a:ln>
        </p:spPr>
        <p:txBody>
          <a:bodyPr anchor="ctr" anchorCtr="0">
            <a:noAutofit/>
          </a:bodyPr>
          <a:lstStyle/>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取指单元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IFU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指令译码单元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IDU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向量运算单元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VFU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矩阵运算单元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权重存储单元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WRAMW</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神经元存储单元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NRAM</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直接内存存取单元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DMA</a:t>
            </a:r>
            <a:endPar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zh-CN" altLang="en-US" kern="1200" dirty="0">
                <a:solidFill>
                  <a:srgbClr val="002060"/>
                </a:solidFill>
                <a:latin typeface="微软雅黑" panose="020B0503020204020204" pitchFamily="34" charset="-122"/>
                <a:ea typeface="微软雅黑" panose="020B0503020204020204" pitchFamily="34" charset="-122"/>
                <a:cs typeface="+mn-cs"/>
              </a:rPr>
              <a:t>本章内容</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6" name="文本框 5"/>
          <p:cNvSpPr txBox="1"/>
          <p:nvPr/>
        </p:nvSpPr>
        <p:spPr bwMode="auto">
          <a:xfrm>
            <a:off x="3071664" y="1915567"/>
            <a:ext cx="7946753" cy="2676525"/>
          </a:xfrm>
          <a:prstGeom prst="rect">
            <a:avLst/>
          </a:prstGeom>
          <a:noFill/>
          <a:ln w="38100" cmpd="dbl" algn="ctr">
            <a:noFill/>
            <a:miter lim="800000"/>
          </a:ln>
          <a:effectLst/>
        </p:spPr>
        <p:txBody>
          <a:bodyPr wrap="square">
            <a:spAutoFit/>
          </a:bodyPr>
          <a:lstStyle/>
          <a:p>
            <a:pPr>
              <a:lnSpc>
                <a:spcPct val="150000"/>
              </a:lnSpc>
            </a:pPr>
            <a:r>
              <a:rPr lang="en-US" altLang="zh-CN" sz="2800" b="1" kern="0" dirty="0">
                <a:solidFill>
                  <a:srgbClr val="002060"/>
                </a:solidFill>
                <a:latin typeface="微软雅黑" panose="020B0503020204020204" pitchFamily="34" charset="-122"/>
                <a:ea typeface="微软雅黑" panose="020B0503020204020204" pitchFamily="34" charset="-122"/>
                <a:cs typeface="+mj-cs"/>
              </a:rPr>
              <a:t>5.1 </a:t>
            </a:r>
            <a:r>
              <a:rPr lang="zh-CN" altLang="en-US" sz="2800" b="1" kern="0" dirty="0">
                <a:solidFill>
                  <a:srgbClr val="002060"/>
                </a:solidFill>
                <a:latin typeface="微软雅黑" panose="020B0503020204020204" pitchFamily="34" charset="-122"/>
                <a:ea typeface="微软雅黑" panose="020B0503020204020204" pitchFamily="34" charset="-122"/>
                <a:cs typeface="+mj-cs"/>
              </a:rPr>
              <a:t>时域与空域计算架构</a:t>
            </a:r>
            <a:endParaRPr lang="zh-CN" altLang="en-US" sz="2800" b="1" kern="0" dirty="0">
              <a:solidFill>
                <a:srgbClr val="002060"/>
              </a:solidFill>
              <a:latin typeface="微软雅黑" panose="020B0503020204020204" pitchFamily="34" charset="-122"/>
              <a:ea typeface="微软雅黑" panose="020B0503020204020204" pitchFamily="34" charset="-122"/>
              <a:cs typeface="+mj-cs"/>
            </a:endParaRPr>
          </a:p>
          <a:p>
            <a:pPr>
              <a:lnSpc>
                <a:spcPct val="150000"/>
              </a:lnSpc>
            </a:pPr>
            <a:r>
              <a:rPr lang="en-US" altLang="zh-CN" sz="2800" b="1" kern="0" dirty="0">
                <a:solidFill>
                  <a:srgbClr val="002060"/>
                </a:solidFill>
                <a:latin typeface="微软雅黑" panose="020B0503020204020204" pitchFamily="34" charset="-122"/>
                <a:ea typeface="微软雅黑" panose="020B0503020204020204" pitchFamily="34" charset="-122"/>
                <a:cs typeface="+mj-cs"/>
              </a:rPr>
              <a:t>5.2 Thinker</a:t>
            </a:r>
            <a:r>
              <a:rPr lang="zh-CN" altLang="en-US" sz="2800" b="1" kern="0" dirty="0">
                <a:solidFill>
                  <a:srgbClr val="002060"/>
                </a:solidFill>
                <a:latin typeface="微软雅黑" panose="020B0503020204020204" pitchFamily="34" charset="-122"/>
                <a:ea typeface="微软雅黑" panose="020B0503020204020204" pitchFamily="34" charset="-122"/>
                <a:cs typeface="+mj-cs"/>
              </a:rPr>
              <a:t>智能芯片架构</a:t>
            </a:r>
            <a:endParaRPr lang="zh-CN" altLang="en-US" sz="2800" b="1" kern="0" dirty="0">
              <a:solidFill>
                <a:srgbClr val="002060"/>
              </a:solidFill>
              <a:latin typeface="微软雅黑" panose="020B0503020204020204" pitchFamily="34" charset="-122"/>
              <a:ea typeface="微软雅黑" panose="020B0503020204020204" pitchFamily="34" charset="-122"/>
              <a:cs typeface="+mj-cs"/>
            </a:endParaRPr>
          </a:p>
          <a:p>
            <a:pPr>
              <a:lnSpc>
                <a:spcPct val="150000"/>
              </a:lnSpc>
            </a:pPr>
            <a:r>
              <a:rPr lang="en-US" altLang="zh-CN" sz="2800" b="1" kern="0" dirty="0">
                <a:solidFill>
                  <a:srgbClr val="002060"/>
                </a:solidFill>
                <a:latin typeface="微软雅黑" panose="020B0503020204020204" pitchFamily="34" charset="-122"/>
                <a:ea typeface="微软雅黑" panose="020B0503020204020204" pitchFamily="34" charset="-122"/>
                <a:cs typeface="+mj-cs"/>
              </a:rPr>
              <a:t>5.3 DNPU</a:t>
            </a:r>
            <a:r>
              <a:rPr lang="zh-CN" altLang="en-US" sz="2800" b="1" kern="0" dirty="0">
                <a:solidFill>
                  <a:srgbClr val="002060"/>
                </a:solidFill>
                <a:latin typeface="微软雅黑" panose="020B0503020204020204" pitchFamily="34" charset="-122"/>
                <a:ea typeface="微软雅黑" panose="020B0503020204020204" pitchFamily="34" charset="-122"/>
                <a:cs typeface="+mj-cs"/>
              </a:rPr>
              <a:t>智能芯片架构</a:t>
            </a:r>
            <a:endParaRPr lang="zh-CN" altLang="en-US" sz="2800" b="1" kern="0" dirty="0">
              <a:solidFill>
                <a:srgbClr val="002060"/>
              </a:solidFill>
              <a:latin typeface="微软雅黑" panose="020B0503020204020204" pitchFamily="34" charset="-122"/>
              <a:ea typeface="微软雅黑" panose="020B0503020204020204" pitchFamily="34" charset="-122"/>
              <a:cs typeface="+mj-cs"/>
            </a:endParaRPr>
          </a:p>
          <a:p>
            <a:pPr>
              <a:lnSpc>
                <a:spcPct val="150000"/>
              </a:lnSpc>
            </a:pPr>
            <a:r>
              <a:rPr lang="en-US" altLang="zh-CN" sz="2800" b="1" kern="0" dirty="0">
                <a:solidFill>
                  <a:srgbClr val="002060"/>
                </a:solidFill>
                <a:latin typeface="微软雅黑" panose="020B0503020204020204" pitchFamily="34" charset="-122"/>
                <a:ea typeface="微软雅黑" panose="020B0503020204020204" pitchFamily="34" charset="-122"/>
                <a:cs typeface="+mj-cs"/>
              </a:rPr>
              <a:t>5.4 A310</a:t>
            </a:r>
            <a:r>
              <a:rPr lang="zh-CN" altLang="en-US" sz="2800" b="1" kern="0" dirty="0">
                <a:solidFill>
                  <a:srgbClr val="002060"/>
                </a:solidFill>
                <a:latin typeface="微软雅黑" panose="020B0503020204020204" pitchFamily="34" charset="-122"/>
                <a:ea typeface="微软雅黑" panose="020B0503020204020204" pitchFamily="34" charset="-122"/>
                <a:cs typeface="+mj-cs"/>
              </a:rPr>
              <a:t>智能芯片架构</a:t>
            </a:r>
            <a:endParaRPr lang="zh-CN" altLang="en-US" sz="2800" b="1" kern="0" dirty="0">
              <a:solidFill>
                <a:srgbClr val="002060"/>
              </a:solidFill>
              <a:latin typeface="微软雅黑" panose="020B0503020204020204" pitchFamily="34" charset="-122"/>
              <a:ea typeface="微软雅黑" panose="020B0503020204020204" pitchFamily="34" charset="-122"/>
              <a:cs typeface="+mj-cs"/>
            </a:endParaRPr>
          </a:p>
        </p:txBody>
      </p:sp>
    </p:spTree>
  </p:cSld>
  <p:clrMapOvr>
    <a:masterClrMapping/>
  </p:clrMapOvr>
  <p:transition spd="slow" advTm="6023"/>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执行流程</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551384" y="1435671"/>
            <a:ext cx="11462727" cy="1135054"/>
          </a:xfrm>
          <a:prstGeom prst="rect">
            <a:avLst/>
          </a:prstGeom>
          <a:noFill/>
        </p:spPr>
        <p:txBody>
          <a:bodyPr wrap="square" rtlCol="0">
            <a:spAutoFit/>
          </a:bodyPr>
          <a:lstStyle/>
          <a:p>
            <a:pPr>
              <a:lnSpc>
                <a:spcPct val="150000"/>
              </a:lnSpc>
            </a:pPr>
            <a:r>
              <a:rPr lang="en-US" altLang="zh-CN" b="1" dirty="0">
                <a:solidFill>
                  <a:srgbClr val="002060"/>
                </a:solidFill>
                <a:latin typeface="微软雅黑" panose="020B0503020204020204" pitchFamily="34" charset="-122"/>
                <a:ea typeface="微软雅黑" panose="020B0503020204020204" pitchFamily="34" charset="-122"/>
              </a:rPr>
              <a:t>Step #2</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DMA </a:t>
            </a:r>
            <a:r>
              <a:rPr lang="zh-CN" altLang="en-US" b="1" dirty="0">
                <a:solidFill>
                  <a:srgbClr val="002060"/>
                </a:solidFill>
                <a:latin typeface="微软雅黑" panose="020B0503020204020204" pitchFamily="34" charset="-122"/>
                <a:ea typeface="微软雅黑" panose="020B0503020204020204" pitchFamily="34" charset="-122"/>
              </a:rPr>
              <a:t>接收到访存指令（读</a:t>
            </a:r>
            <a:r>
              <a:rPr lang="en-US" altLang="zh-CN" b="1" dirty="0">
                <a:solidFill>
                  <a:srgbClr val="002060"/>
                </a:solidFill>
                <a:latin typeface="微软雅黑" panose="020B0503020204020204" pitchFamily="34" charset="-122"/>
                <a:ea typeface="微软雅黑" panose="020B0503020204020204" pitchFamily="34" charset="-122"/>
              </a:rPr>
              <a:t>tensor</a:t>
            </a:r>
            <a:r>
              <a:rPr lang="zh-CN" altLang="en-US" b="1" dirty="0">
                <a:solidFill>
                  <a:srgbClr val="002060"/>
                </a:solidFill>
                <a:latin typeface="微软雅黑" panose="020B0503020204020204" pitchFamily="34" charset="-122"/>
                <a:ea typeface="微软雅黑" panose="020B0503020204020204" pitchFamily="34" charset="-122"/>
              </a:rPr>
              <a:t>指令，包括地址，数据量等信息）后从 </a:t>
            </a:r>
            <a:r>
              <a:rPr lang="en-US" altLang="zh-CN" b="1" dirty="0">
                <a:solidFill>
                  <a:srgbClr val="002060"/>
                </a:solidFill>
                <a:latin typeface="微软雅黑" panose="020B0503020204020204" pitchFamily="34" charset="-122"/>
                <a:ea typeface="微软雅黑" panose="020B0503020204020204" pitchFamily="34" charset="-122"/>
              </a:rPr>
              <a:t>DRAM </a:t>
            </a:r>
            <a:r>
              <a:rPr lang="zh-CN" altLang="en-US" b="1" dirty="0">
                <a:solidFill>
                  <a:srgbClr val="002060"/>
                </a:solidFill>
                <a:latin typeface="微软雅黑" panose="020B0503020204020204" pitchFamily="34" charset="-122"/>
                <a:ea typeface="微软雅黑" panose="020B0503020204020204" pitchFamily="34" charset="-122"/>
              </a:rPr>
              <a:t>读取神经元</a:t>
            </a:r>
            <a:r>
              <a:rPr lang="en-US" altLang="zh-CN" b="1" dirty="0">
                <a:solidFill>
                  <a:srgbClr val="002060"/>
                </a:solidFill>
                <a:latin typeface="微软雅黑" panose="020B0503020204020204" pitchFamily="34" charset="-122"/>
                <a:ea typeface="微软雅黑" panose="020B0503020204020204" pitchFamily="34" charset="-122"/>
              </a:rPr>
              <a:t>tensor</a:t>
            </a:r>
            <a:r>
              <a:rPr lang="zh-CN" altLang="en-US" b="1" dirty="0">
                <a:solidFill>
                  <a:srgbClr val="002060"/>
                </a:solidFill>
                <a:latin typeface="微软雅黑" panose="020B0503020204020204" pitchFamily="34" charset="-122"/>
                <a:ea typeface="微软雅黑" panose="020B0503020204020204" pitchFamily="34" charset="-122"/>
              </a:rPr>
              <a:t>至 </a:t>
            </a:r>
            <a:r>
              <a:rPr lang="en-US" altLang="zh-CN" b="1" dirty="0">
                <a:solidFill>
                  <a:srgbClr val="002060"/>
                </a:solidFill>
                <a:latin typeface="微软雅黑" panose="020B0503020204020204" pitchFamily="34" charset="-122"/>
                <a:ea typeface="微软雅黑" panose="020B0503020204020204" pitchFamily="34" charset="-122"/>
              </a:rPr>
              <a:t>NRAM</a:t>
            </a:r>
            <a:r>
              <a:rPr lang="zh-CN" altLang="en-US" b="1" dirty="0">
                <a:solidFill>
                  <a:srgbClr val="002060"/>
                </a:solidFill>
                <a:latin typeface="微软雅黑" panose="020B0503020204020204" pitchFamily="34" charset="-122"/>
                <a:ea typeface="微软雅黑" panose="020B0503020204020204" pitchFamily="34" charset="-122"/>
              </a:rPr>
              <a:t>，读取权值</a:t>
            </a:r>
            <a:r>
              <a:rPr lang="en-US" altLang="zh-CN" b="1" dirty="0">
                <a:solidFill>
                  <a:srgbClr val="002060"/>
                </a:solidFill>
                <a:latin typeface="微软雅黑" panose="020B0503020204020204" pitchFamily="34" charset="-122"/>
                <a:ea typeface="微软雅黑" panose="020B0503020204020204" pitchFamily="34" charset="-122"/>
              </a:rPr>
              <a:t>tensor</a:t>
            </a:r>
            <a:r>
              <a:rPr lang="zh-CN" altLang="en-US" b="1" dirty="0">
                <a:solidFill>
                  <a:srgbClr val="002060"/>
                </a:solidFill>
                <a:latin typeface="微软雅黑" panose="020B0503020204020204" pitchFamily="34" charset="-122"/>
                <a:ea typeface="微软雅黑" panose="020B0503020204020204" pitchFamily="34" charset="-122"/>
              </a:rPr>
              <a:t>至 </a:t>
            </a:r>
            <a:r>
              <a:rPr lang="en-US" altLang="zh-CN" b="1" dirty="0">
                <a:solidFill>
                  <a:srgbClr val="002060"/>
                </a:solidFill>
                <a:latin typeface="微软雅黑" panose="020B0503020204020204" pitchFamily="34" charset="-122"/>
                <a:ea typeface="微软雅黑" panose="020B0503020204020204" pitchFamily="34" charset="-122"/>
              </a:rPr>
              <a:t>WRAM</a:t>
            </a:r>
            <a:endParaRPr lang="zh-CN" altLang="en-US" b="1"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clrChange>
              <a:clrFrom>
                <a:srgbClr val="FFFFFF"/>
              </a:clrFrom>
              <a:clrTo>
                <a:srgbClr val="FFFFFF">
                  <a:alpha val="0"/>
                </a:srgbClr>
              </a:clrTo>
            </a:clrChange>
          </a:blip>
          <a:stretch>
            <a:fillRect/>
          </a:stretch>
        </p:blipFill>
        <p:spPr>
          <a:xfrm>
            <a:off x="5839452" y="3018641"/>
            <a:ext cx="3501195" cy="3682902"/>
          </a:xfrm>
          <a:prstGeom prst="rect">
            <a:avLst/>
          </a:prstGeom>
        </p:spPr>
      </p:pic>
      <p:sp>
        <p:nvSpPr>
          <p:cNvPr id="6" name="矩形 5"/>
          <p:cNvSpPr/>
          <p:nvPr/>
        </p:nvSpPr>
        <p:spPr>
          <a:xfrm>
            <a:off x="6859607" y="4638133"/>
            <a:ext cx="920795" cy="530990"/>
          </a:xfrm>
          <a:prstGeom prst="rect">
            <a:avLst/>
          </a:prstGeom>
          <a:solidFill>
            <a:srgbClr val="FF1717">
              <a:alpha val="12941"/>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p:cNvSpPr/>
          <p:nvPr/>
        </p:nvSpPr>
        <p:spPr>
          <a:xfrm rot="5400000">
            <a:off x="6335077" y="4468624"/>
            <a:ext cx="255777" cy="793281"/>
          </a:xfrm>
          <a:prstGeom prst="downArrow">
            <a:avLst>
              <a:gd name="adj1" fmla="val 40000"/>
              <a:gd name="adj2" fmla="val 50000"/>
            </a:avLst>
          </a:prstGeom>
          <a:solidFill>
            <a:srgbClr val="FF1717">
              <a:alpha val="25882"/>
            </a:srgbClr>
          </a:solidFill>
          <a:ln>
            <a:noFill/>
          </a:ln>
          <a:effectLst>
            <a:glow rad="76200">
              <a:srgbClr val="FF1717">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p:cNvSpPr/>
          <p:nvPr/>
        </p:nvSpPr>
        <p:spPr>
          <a:xfrm rot="16200000">
            <a:off x="6357456" y="5078224"/>
            <a:ext cx="255777" cy="838040"/>
          </a:xfrm>
          <a:prstGeom prst="downArrow">
            <a:avLst>
              <a:gd name="adj1" fmla="val 40000"/>
              <a:gd name="adj2" fmla="val 50000"/>
            </a:avLst>
          </a:prstGeom>
          <a:solidFill>
            <a:srgbClr val="92D050">
              <a:alpha val="25882"/>
            </a:srgbClr>
          </a:solidFill>
          <a:ln>
            <a:noFill/>
          </a:ln>
          <a:effectLst>
            <a:glow rad="762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p:cNvSpPr/>
          <p:nvPr/>
        </p:nvSpPr>
        <p:spPr>
          <a:xfrm rot="16200000">
            <a:off x="6357457" y="5642004"/>
            <a:ext cx="255777" cy="838040"/>
          </a:xfrm>
          <a:prstGeom prst="downArrow">
            <a:avLst>
              <a:gd name="adj1" fmla="val 40000"/>
              <a:gd name="adj2" fmla="val 50000"/>
            </a:avLst>
          </a:prstGeom>
          <a:solidFill>
            <a:srgbClr val="00B0F0">
              <a:alpha val="25882"/>
            </a:srgbClr>
          </a:solidFill>
          <a:ln>
            <a:noFill/>
          </a:ln>
          <a:effectLst>
            <a:glow rad="101600">
              <a:srgbClr val="00B0F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p:cNvSpPr/>
          <p:nvPr/>
        </p:nvSpPr>
        <p:spPr>
          <a:xfrm rot="5400000">
            <a:off x="10181176" y="3584721"/>
            <a:ext cx="255777" cy="793281"/>
          </a:xfrm>
          <a:prstGeom prst="downArrow">
            <a:avLst>
              <a:gd name="adj1" fmla="val 40000"/>
              <a:gd name="adj2" fmla="val 50000"/>
            </a:avLst>
          </a:prstGeom>
          <a:solidFill>
            <a:srgbClr val="FF1717">
              <a:alpha val="25882"/>
            </a:srgbClr>
          </a:solidFill>
          <a:ln>
            <a:noFill/>
          </a:ln>
          <a:effectLst>
            <a:glow rad="76200">
              <a:srgbClr val="FF1717">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p:cNvSpPr/>
          <p:nvPr/>
        </p:nvSpPr>
        <p:spPr>
          <a:xfrm rot="16200000">
            <a:off x="10203556" y="4091224"/>
            <a:ext cx="255777" cy="838040"/>
          </a:xfrm>
          <a:prstGeom prst="downArrow">
            <a:avLst>
              <a:gd name="adj1" fmla="val 40000"/>
              <a:gd name="adj2" fmla="val 50000"/>
            </a:avLst>
          </a:prstGeom>
          <a:solidFill>
            <a:srgbClr val="92D050">
              <a:alpha val="25882"/>
            </a:srgbClr>
          </a:solidFill>
          <a:ln>
            <a:noFill/>
          </a:ln>
          <a:effectLst>
            <a:glow rad="762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p:cNvSpPr/>
          <p:nvPr/>
        </p:nvSpPr>
        <p:spPr>
          <a:xfrm rot="16200000">
            <a:off x="10209762" y="4679522"/>
            <a:ext cx="255777" cy="838040"/>
          </a:xfrm>
          <a:prstGeom prst="downArrow">
            <a:avLst>
              <a:gd name="adj1" fmla="val 40000"/>
              <a:gd name="adj2" fmla="val 50000"/>
            </a:avLst>
          </a:prstGeom>
          <a:solidFill>
            <a:srgbClr val="00B0F0">
              <a:alpha val="25882"/>
            </a:srgbClr>
          </a:solidFill>
          <a:ln>
            <a:noFill/>
          </a:ln>
          <a:effectLst>
            <a:glow rad="101600">
              <a:srgbClr val="00B0F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935120" y="3789557"/>
            <a:ext cx="800219" cy="461665"/>
          </a:xfrm>
          <a:prstGeom prst="rect">
            <a:avLst/>
          </a:prstGeom>
          <a:noFill/>
        </p:spPr>
        <p:txBody>
          <a:bodyPr wrap="none" rtlCol="0">
            <a:spAutoFit/>
          </a:bodyPr>
          <a:lstStyle/>
          <a:p>
            <a:r>
              <a:rPr lang="zh-CN" altLang="en-US" b="1" dirty="0">
                <a:solidFill>
                  <a:srgbClr val="0F2D69"/>
                </a:solidFill>
                <a:latin typeface="微软雅黑" panose="020B0503020204020204" pitchFamily="34" charset="-122"/>
                <a:ea typeface="微软雅黑" panose="020B0503020204020204" pitchFamily="34" charset="-122"/>
              </a:rPr>
              <a:t>控制</a:t>
            </a:r>
            <a:endParaRPr lang="zh-CN" altLang="en-US" b="1" dirty="0">
              <a:solidFill>
                <a:srgbClr val="0F2D69"/>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0956640" y="4325578"/>
            <a:ext cx="1107996" cy="461665"/>
          </a:xfrm>
          <a:prstGeom prst="rect">
            <a:avLst/>
          </a:prstGeom>
          <a:noFill/>
        </p:spPr>
        <p:txBody>
          <a:bodyPr wrap="none" rtlCol="0">
            <a:spAutoFit/>
          </a:bodyPr>
          <a:lstStyle/>
          <a:p>
            <a:r>
              <a:rPr lang="zh-CN" altLang="en-US" b="1" dirty="0">
                <a:solidFill>
                  <a:srgbClr val="0F2D69"/>
                </a:solidFill>
                <a:latin typeface="微软雅黑" panose="020B0503020204020204" pitchFamily="34" charset="-122"/>
                <a:ea typeface="微软雅黑" panose="020B0503020204020204" pitchFamily="34" charset="-122"/>
              </a:rPr>
              <a:t>神经元</a:t>
            </a:r>
            <a:endParaRPr lang="zh-CN" altLang="en-US" b="1" dirty="0">
              <a:solidFill>
                <a:srgbClr val="0F2D69"/>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0964389" y="4902779"/>
            <a:ext cx="800219" cy="461665"/>
          </a:xfrm>
          <a:prstGeom prst="rect">
            <a:avLst/>
          </a:prstGeom>
          <a:noFill/>
        </p:spPr>
        <p:txBody>
          <a:bodyPr wrap="none" rtlCol="0">
            <a:spAutoFit/>
          </a:bodyPr>
          <a:lstStyle/>
          <a:p>
            <a:r>
              <a:rPr lang="zh-CN" altLang="en-US" b="1" dirty="0">
                <a:solidFill>
                  <a:srgbClr val="0F2D69"/>
                </a:solidFill>
                <a:latin typeface="微软雅黑" panose="020B0503020204020204" pitchFamily="34" charset="-122"/>
                <a:ea typeface="微软雅黑" panose="020B0503020204020204" pitchFamily="34" charset="-122"/>
              </a:rPr>
              <a:t>权重</a:t>
            </a:r>
            <a:endParaRPr lang="zh-CN" altLang="en-US" b="1" dirty="0">
              <a:solidFill>
                <a:srgbClr val="0F2D69"/>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sz="quarter" idx="1"/>
          </p:nvPr>
        </p:nvSpPr>
        <p:spPr>
          <a:xfrm>
            <a:off x="310714" y="2996952"/>
            <a:ext cx="3632043" cy="3359737"/>
          </a:xfrm>
          <a:ln>
            <a:solidFill>
              <a:srgbClr val="0F2D69"/>
            </a:solidFill>
          </a:ln>
        </p:spPr>
        <p:txBody>
          <a:bodyPr anchor="ctr" anchorCtr="0">
            <a:noAutofit/>
          </a:bodyPr>
          <a:lstStyle/>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取指单元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IFU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指令译码单元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IDU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向量运算单元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VFU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矩阵运算单元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权重存储单元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WRAMW</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神经元存储单元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NRAM</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直接内存存取单元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DMA</a:t>
            </a:r>
            <a:endPar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执行流程</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551384" y="1435671"/>
            <a:ext cx="11462727" cy="1135054"/>
          </a:xfrm>
          <a:prstGeom prst="rect">
            <a:avLst/>
          </a:prstGeom>
          <a:noFill/>
        </p:spPr>
        <p:txBody>
          <a:bodyPr wrap="square" rtlCol="0">
            <a:spAutoFit/>
          </a:bodyPr>
          <a:lstStyle/>
          <a:p>
            <a:pPr>
              <a:lnSpc>
                <a:spcPct val="150000"/>
              </a:lnSpc>
            </a:pPr>
            <a:r>
              <a:rPr lang="en-US" altLang="zh-CN" b="1" dirty="0">
                <a:solidFill>
                  <a:srgbClr val="002060"/>
                </a:solidFill>
                <a:latin typeface="微软雅黑" panose="020B0503020204020204" pitchFamily="34" charset="-122"/>
                <a:ea typeface="微软雅黑" panose="020B0503020204020204" pitchFamily="34" charset="-122"/>
              </a:rPr>
              <a:t>Step #3</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VFU </a:t>
            </a:r>
            <a:r>
              <a:rPr lang="zh-CN" altLang="en-US" b="1" dirty="0">
                <a:solidFill>
                  <a:srgbClr val="002060"/>
                </a:solidFill>
                <a:latin typeface="微软雅黑" panose="020B0503020204020204" pitchFamily="34" charset="-122"/>
                <a:ea typeface="微软雅黑" panose="020B0503020204020204" pitchFamily="34" charset="-122"/>
              </a:rPr>
              <a:t>接收到指令后从 </a:t>
            </a:r>
            <a:r>
              <a:rPr lang="en-US" altLang="zh-CN" b="1" dirty="0">
                <a:solidFill>
                  <a:srgbClr val="002060"/>
                </a:solidFill>
                <a:latin typeface="微软雅黑" panose="020B0503020204020204" pitchFamily="34" charset="-122"/>
                <a:ea typeface="微软雅黑" panose="020B0503020204020204" pitchFamily="34" charset="-122"/>
              </a:rPr>
              <a:t>NRAM </a:t>
            </a:r>
            <a:r>
              <a:rPr lang="zh-CN" altLang="en-US" b="1" dirty="0">
                <a:solidFill>
                  <a:srgbClr val="002060"/>
                </a:solidFill>
                <a:latin typeface="微软雅黑" panose="020B0503020204020204" pitchFamily="34" charset="-122"/>
                <a:ea typeface="微软雅黑" panose="020B0503020204020204" pitchFamily="34" charset="-122"/>
              </a:rPr>
              <a:t>中</a:t>
            </a:r>
            <a:r>
              <a:rPr lang="zh-CN" altLang="en-US" b="1" dirty="0">
                <a:solidFill>
                  <a:srgbClr val="FF0000"/>
                </a:solidFill>
                <a:latin typeface="微软雅黑" panose="020B0503020204020204" pitchFamily="34" charset="-122"/>
                <a:ea typeface="微软雅黑" panose="020B0503020204020204" pitchFamily="34" charset="-122"/>
              </a:rPr>
              <a:t>读取神经元</a:t>
            </a:r>
            <a:r>
              <a:rPr lang="en-US" altLang="zh-CN" b="1" dirty="0">
                <a:solidFill>
                  <a:srgbClr val="FF0000"/>
                </a:solidFill>
                <a:latin typeface="微软雅黑" panose="020B0503020204020204" pitchFamily="34" charset="-122"/>
                <a:ea typeface="微软雅黑" panose="020B0503020204020204" pitchFamily="34" charset="-122"/>
              </a:rPr>
              <a:t>tensor</a:t>
            </a:r>
            <a:r>
              <a:rPr lang="zh-CN" altLang="en-US" b="1" dirty="0">
                <a:solidFill>
                  <a:srgbClr val="002060"/>
                </a:solidFill>
                <a:latin typeface="微软雅黑" panose="020B0503020204020204" pitchFamily="34" charset="-122"/>
                <a:ea typeface="微软雅黑" panose="020B0503020204020204" pitchFamily="34" charset="-122"/>
              </a:rPr>
              <a:t>，并对神经元</a:t>
            </a:r>
            <a:r>
              <a:rPr lang="en-US" altLang="zh-CN" b="1" dirty="0">
                <a:solidFill>
                  <a:srgbClr val="002060"/>
                </a:solidFill>
                <a:latin typeface="微软雅黑" panose="020B0503020204020204" pitchFamily="34" charset="-122"/>
                <a:ea typeface="微软雅黑" panose="020B0503020204020204" pitchFamily="34" charset="-122"/>
              </a:rPr>
              <a:t>tensor</a:t>
            </a:r>
            <a:r>
              <a:rPr lang="zh-CN" altLang="en-US" b="1" dirty="0">
                <a:solidFill>
                  <a:srgbClr val="002060"/>
                </a:solidFill>
                <a:latin typeface="微软雅黑" panose="020B0503020204020204" pitchFamily="34" charset="-122"/>
                <a:ea typeface="微软雅黑" panose="020B0503020204020204" pitchFamily="34" charset="-122"/>
              </a:rPr>
              <a:t>进行预处理（如边界扩充等），然后</a:t>
            </a:r>
            <a:r>
              <a:rPr lang="zh-CN" altLang="en-US" b="1" dirty="0">
                <a:solidFill>
                  <a:srgbClr val="FF0000"/>
                </a:solidFill>
                <a:latin typeface="微软雅黑" panose="020B0503020204020204" pitchFamily="34" charset="-122"/>
                <a:ea typeface="微软雅黑" panose="020B0503020204020204" pitchFamily="34" charset="-122"/>
              </a:rPr>
              <a:t>发送给 </a:t>
            </a:r>
            <a:r>
              <a:rPr lang="en-US" altLang="zh-CN" b="1" dirty="0">
                <a:solidFill>
                  <a:srgbClr val="FF0000"/>
                </a:solidFill>
                <a:latin typeface="微软雅黑" panose="020B0503020204020204" pitchFamily="34" charset="-122"/>
                <a:ea typeface="微软雅黑" panose="020B0503020204020204" pitchFamily="34" charset="-122"/>
              </a:rPr>
              <a:t>MFU</a:t>
            </a:r>
            <a:endParaRPr lang="en-US" altLang="zh-CN" b="1"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6744072" y="2770434"/>
            <a:ext cx="3501195" cy="3682902"/>
          </a:xfrm>
          <a:prstGeom prst="rect">
            <a:avLst/>
          </a:prstGeom>
        </p:spPr>
      </p:pic>
      <p:sp>
        <p:nvSpPr>
          <p:cNvPr id="7" name="矩形 6"/>
          <p:cNvSpPr/>
          <p:nvPr/>
        </p:nvSpPr>
        <p:spPr>
          <a:xfrm>
            <a:off x="9215757" y="4984606"/>
            <a:ext cx="888823" cy="492623"/>
          </a:xfrm>
          <a:prstGeom prst="rect">
            <a:avLst/>
          </a:prstGeom>
          <a:solidFill>
            <a:srgbClr val="FF1717">
              <a:alpha val="12941"/>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p:cNvSpPr/>
          <p:nvPr/>
        </p:nvSpPr>
        <p:spPr>
          <a:xfrm rot="16200000">
            <a:off x="8794542" y="4937590"/>
            <a:ext cx="255777" cy="586652"/>
          </a:xfrm>
          <a:prstGeom prst="downArrow">
            <a:avLst>
              <a:gd name="adj1" fmla="val 40000"/>
              <a:gd name="adj2" fmla="val 50000"/>
            </a:avLst>
          </a:prstGeom>
          <a:solidFill>
            <a:srgbClr val="00B050">
              <a:alpha val="25882"/>
            </a:srgbClr>
          </a:solidFill>
          <a:ln>
            <a:noFill/>
          </a:ln>
          <a:effectLst>
            <a:glow rad="762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p:cNvSpPr/>
          <p:nvPr/>
        </p:nvSpPr>
        <p:spPr>
          <a:xfrm>
            <a:off x="9532279" y="5419679"/>
            <a:ext cx="255777" cy="223805"/>
          </a:xfrm>
          <a:prstGeom prst="downArrow">
            <a:avLst>
              <a:gd name="adj1" fmla="val 40000"/>
              <a:gd name="adj2" fmla="val 50000"/>
            </a:avLst>
          </a:prstGeom>
          <a:solidFill>
            <a:srgbClr val="00B050">
              <a:alpha val="25882"/>
            </a:srgbClr>
          </a:solidFill>
          <a:ln>
            <a:noFill/>
          </a:ln>
          <a:effectLst>
            <a:glow rad="762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内容占位符 2"/>
          <p:cNvSpPr>
            <a:spLocks noGrp="1"/>
          </p:cNvSpPr>
          <p:nvPr>
            <p:ph sz="quarter" idx="1"/>
          </p:nvPr>
        </p:nvSpPr>
        <p:spPr>
          <a:xfrm>
            <a:off x="479376" y="2960418"/>
            <a:ext cx="3632043" cy="3359737"/>
          </a:xfrm>
          <a:ln>
            <a:solidFill>
              <a:srgbClr val="0F2D69"/>
            </a:solidFill>
          </a:ln>
        </p:spPr>
        <p:txBody>
          <a:bodyPr anchor="ctr" anchorCtr="0">
            <a:noAutofit/>
          </a:bodyPr>
          <a:lstStyle/>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取指单元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IFU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指令译码单元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IDU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向量运算单元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VFU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矩阵运算单元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权重存储单元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WRAMW</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神经元存储单元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NRAM</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直接内存存取单元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DMA</a:t>
            </a:r>
            <a:endPar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执行流程</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551384" y="1435671"/>
            <a:ext cx="11462727" cy="1135054"/>
          </a:xfrm>
          <a:prstGeom prst="rect">
            <a:avLst/>
          </a:prstGeom>
          <a:noFill/>
        </p:spPr>
        <p:txBody>
          <a:bodyPr wrap="square" rtlCol="0">
            <a:spAutoFit/>
          </a:bodyPr>
          <a:lstStyle/>
          <a:p>
            <a:pPr>
              <a:lnSpc>
                <a:spcPct val="150000"/>
              </a:lnSpc>
            </a:pPr>
            <a:r>
              <a:rPr lang="en-US" altLang="zh-CN" b="1" dirty="0">
                <a:solidFill>
                  <a:srgbClr val="002060"/>
                </a:solidFill>
                <a:latin typeface="微软雅黑" panose="020B0503020204020204" pitchFamily="34" charset="-122"/>
                <a:ea typeface="微软雅黑" panose="020B0503020204020204" pitchFamily="34" charset="-122"/>
              </a:rPr>
              <a:t>Step #4</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MFU </a:t>
            </a:r>
            <a:r>
              <a:rPr lang="zh-CN" altLang="en-US" b="1" dirty="0">
                <a:solidFill>
                  <a:srgbClr val="002060"/>
                </a:solidFill>
                <a:latin typeface="微软雅黑" panose="020B0503020204020204" pitchFamily="34" charset="-122"/>
                <a:ea typeface="微软雅黑" panose="020B0503020204020204" pitchFamily="34" charset="-122"/>
              </a:rPr>
              <a:t>接收到指令后从 </a:t>
            </a:r>
            <a:r>
              <a:rPr lang="en-US" altLang="zh-CN" b="1" dirty="0">
                <a:solidFill>
                  <a:srgbClr val="002060"/>
                </a:solidFill>
                <a:latin typeface="微软雅黑" panose="020B0503020204020204" pitchFamily="34" charset="-122"/>
                <a:ea typeface="微软雅黑" panose="020B0503020204020204" pitchFamily="34" charset="-122"/>
              </a:rPr>
              <a:t>VFU </a:t>
            </a:r>
            <a:r>
              <a:rPr lang="zh-CN" altLang="en-US" b="1" dirty="0">
                <a:solidFill>
                  <a:srgbClr val="FF0000"/>
                </a:solidFill>
                <a:latin typeface="微软雅黑" panose="020B0503020204020204" pitchFamily="34" charset="-122"/>
                <a:ea typeface="微软雅黑" panose="020B0503020204020204" pitchFamily="34" charset="-122"/>
              </a:rPr>
              <a:t>接收经过预处理的神经元</a:t>
            </a:r>
            <a:r>
              <a:rPr lang="en-US" altLang="zh-CN" b="1" dirty="0">
                <a:solidFill>
                  <a:srgbClr val="FF0000"/>
                </a:solidFill>
                <a:latin typeface="微软雅黑" panose="020B0503020204020204" pitchFamily="34" charset="-122"/>
                <a:ea typeface="微软雅黑" panose="020B0503020204020204" pitchFamily="34" charset="-122"/>
              </a:rPr>
              <a:t>tensor</a:t>
            </a:r>
            <a:r>
              <a:rPr lang="zh-CN" altLang="en-US" b="1" dirty="0">
                <a:solidFill>
                  <a:srgbClr val="002060"/>
                </a:solidFill>
                <a:latin typeface="微软雅黑" panose="020B0503020204020204" pitchFamily="34" charset="-122"/>
                <a:ea typeface="微软雅黑" panose="020B0503020204020204" pitchFamily="34" charset="-122"/>
              </a:rPr>
              <a:t>，并从 </a:t>
            </a:r>
            <a:r>
              <a:rPr lang="en-US" altLang="zh-CN" b="1" dirty="0">
                <a:solidFill>
                  <a:srgbClr val="002060"/>
                </a:solidFill>
                <a:latin typeface="微软雅黑" panose="020B0503020204020204" pitchFamily="34" charset="-122"/>
                <a:ea typeface="微软雅黑" panose="020B0503020204020204" pitchFamily="34" charset="-122"/>
              </a:rPr>
              <a:t>WRAM </a:t>
            </a:r>
            <a:r>
              <a:rPr lang="zh-CN" altLang="en-US" b="1" dirty="0">
                <a:solidFill>
                  <a:srgbClr val="002060"/>
                </a:solidFill>
                <a:latin typeface="微软雅黑" panose="020B0503020204020204" pitchFamily="34" charset="-122"/>
                <a:ea typeface="微软雅黑" panose="020B0503020204020204" pitchFamily="34" charset="-122"/>
              </a:rPr>
              <a:t>中</a:t>
            </a:r>
            <a:r>
              <a:rPr lang="zh-CN" altLang="en-US" b="1" dirty="0">
                <a:solidFill>
                  <a:srgbClr val="FF0000"/>
                </a:solidFill>
                <a:latin typeface="微软雅黑" panose="020B0503020204020204" pitchFamily="34" charset="-122"/>
                <a:ea typeface="微软雅黑" panose="020B0503020204020204" pitchFamily="34" charset="-122"/>
              </a:rPr>
              <a:t>读取权重</a:t>
            </a:r>
            <a:r>
              <a:rPr lang="en-US" altLang="zh-CN" b="1" dirty="0">
                <a:solidFill>
                  <a:srgbClr val="FF0000"/>
                </a:solidFill>
                <a:latin typeface="微软雅黑" panose="020B0503020204020204" pitchFamily="34" charset="-122"/>
                <a:ea typeface="微软雅黑" panose="020B0503020204020204" pitchFamily="34" charset="-122"/>
              </a:rPr>
              <a:t>tensor</a:t>
            </a:r>
            <a:r>
              <a:rPr lang="zh-CN" altLang="en-US" b="1" dirty="0">
                <a:solidFill>
                  <a:srgbClr val="002060"/>
                </a:solidFill>
                <a:latin typeface="微软雅黑" panose="020B0503020204020204" pitchFamily="34" charset="-122"/>
                <a:ea typeface="微软雅黑" panose="020B0503020204020204" pitchFamily="34" charset="-122"/>
              </a:rPr>
              <a:t>，完成矩阵运算后将</a:t>
            </a:r>
            <a:r>
              <a:rPr lang="zh-CN" altLang="en-US" b="1" dirty="0">
                <a:solidFill>
                  <a:srgbClr val="FF0000"/>
                </a:solidFill>
                <a:latin typeface="微软雅黑" panose="020B0503020204020204" pitchFamily="34" charset="-122"/>
                <a:ea typeface="微软雅黑" panose="020B0503020204020204" pitchFamily="34" charset="-122"/>
              </a:rPr>
              <a:t>结果发送给 </a:t>
            </a:r>
            <a:r>
              <a:rPr lang="en-US" altLang="zh-CN" b="1" dirty="0">
                <a:solidFill>
                  <a:srgbClr val="FF0000"/>
                </a:solidFill>
                <a:latin typeface="微软雅黑" panose="020B0503020204020204" pitchFamily="34" charset="-122"/>
                <a:ea typeface="微软雅黑" panose="020B0503020204020204" pitchFamily="34" charset="-122"/>
              </a:rPr>
              <a:t>VFU</a:t>
            </a:r>
            <a:endParaRPr lang="en-US" altLang="zh-CN" b="1" dirty="0">
              <a:solidFill>
                <a:srgbClr val="FF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6483237" y="2852936"/>
            <a:ext cx="3501195" cy="3682902"/>
          </a:xfrm>
          <a:prstGeom prst="rect">
            <a:avLst/>
          </a:prstGeom>
        </p:spPr>
      </p:pic>
      <p:sp>
        <p:nvSpPr>
          <p:cNvPr id="10" name="箭头: 下 9"/>
          <p:cNvSpPr/>
          <p:nvPr/>
        </p:nvSpPr>
        <p:spPr>
          <a:xfrm rot="16200000">
            <a:off x="8538470" y="5608377"/>
            <a:ext cx="255777" cy="586652"/>
          </a:xfrm>
          <a:prstGeom prst="downArrow">
            <a:avLst>
              <a:gd name="adj1" fmla="val 40000"/>
              <a:gd name="adj2" fmla="val 50000"/>
            </a:avLst>
          </a:prstGeom>
          <a:solidFill>
            <a:srgbClr val="00B0F0">
              <a:alpha val="25882"/>
            </a:srgbClr>
          </a:solidFill>
          <a:ln>
            <a:noFill/>
          </a:ln>
          <a:effectLst>
            <a:glow rad="76200">
              <a:srgbClr val="00B0F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p:cNvSpPr/>
          <p:nvPr/>
        </p:nvSpPr>
        <p:spPr>
          <a:xfrm rot="10800000">
            <a:off x="9265048" y="5444306"/>
            <a:ext cx="255777" cy="268891"/>
          </a:xfrm>
          <a:prstGeom prst="downArrow">
            <a:avLst>
              <a:gd name="adj1" fmla="val 40000"/>
              <a:gd name="adj2" fmla="val 50000"/>
            </a:avLst>
          </a:prstGeom>
          <a:solidFill>
            <a:srgbClr val="00B050">
              <a:alpha val="25882"/>
            </a:srgbClr>
          </a:solidFill>
          <a:ln>
            <a:noFill/>
          </a:ln>
          <a:effectLst>
            <a:glow rad="762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内容占位符 2"/>
          <p:cNvSpPr>
            <a:spLocks noGrp="1"/>
          </p:cNvSpPr>
          <p:nvPr>
            <p:ph sz="quarter" idx="1"/>
          </p:nvPr>
        </p:nvSpPr>
        <p:spPr>
          <a:xfrm>
            <a:off x="695400" y="3014518"/>
            <a:ext cx="3632043" cy="3359737"/>
          </a:xfrm>
          <a:ln>
            <a:solidFill>
              <a:srgbClr val="0F2D69"/>
            </a:solidFill>
          </a:ln>
        </p:spPr>
        <p:txBody>
          <a:bodyPr anchor="ctr" anchorCtr="0">
            <a:noAutofit/>
          </a:bodyPr>
          <a:lstStyle/>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取指单元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IFU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指令译码单元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IDU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向量运算单元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VFU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矩阵运算单元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权重存储单元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WRAMW</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神经元存储单元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NRAM</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直接内存存取单元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DMA</a:t>
            </a:r>
            <a:endPar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执行流程</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551384" y="1435671"/>
            <a:ext cx="11462727" cy="581057"/>
          </a:xfrm>
          <a:prstGeom prst="rect">
            <a:avLst/>
          </a:prstGeom>
          <a:noFill/>
        </p:spPr>
        <p:txBody>
          <a:bodyPr wrap="square" rtlCol="0">
            <a:spAutoFit/>
          </a:bodyPr>
          <a:lstStyle/>
          <a:p>
            <a:pPr>
              <a:lnSpc>
                <a:spcPct val="150000"/>
              </a:lnSpc>
            </a:pPr>
            <a:r>
              <a:rPr lang="en-US" altLang="zh-CN" b="1" dirty="0">
                <a:solidFill>
                  <a:srgbClr val="002060"/>
                </a:solidFill>
                <a:latin typeface="微软雅黑" panose="020B0503020204020204" pitchFamily="34" charset="-122"/>
                <a:ea typeface="微软雅黑" panose="020B0503020204020204" pitchFamily="34" charset="-122"/>
              </a:rPr>
              <a:t>Step #5</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VFU </a:t>
            </a:r>
            <a:r>
              <a:rPr lang="zh-CN" altLang="en-US" b="1" dirty="0">
                <a:solidFill>
                  <a:srgbClr val="002060"/>
                </a:solidFill>
                <a:latin typeface="微软雅黑" panose="020B0503020204020204" pitchFamily="34" charset="-122"/>
                <a:ea typeface="微软雅黑" panose="020B0503020204020204" pitchFamily="34" charset="-122"/>
              </a:rPr>
              <a:t>对</a:t>
            </a:r>
            <a:r>
              <a:rPr lang="zh-CN" altLang="en-US" b="1" dirty="0">
                <a:solidFill>
                  <a:srgbClr val="FF0000"/>
                </a:solidFill>
                <a:latin typeface="微软雅黑" panose="020B0503020204020204" pitchFamily="34" charset="-122"/>
                <a:ea typeface="微软雅黑" panose="020B0503020204020204" pitchFamily="34" charset="-122"/>
              </a:rPr>
              <a:t>输出神经元</a:t>
            </a:r>
            <a:r>
              <a:rPr lang="en-US" altLang="zh-CN" b="1" dirty="0">
                <a:solidFill>
                  <a:srgbClr val="FF0000"/>
                </a:solidFill>
                <a:latin typeface="微软雅黑" panose="020B0503020204020204" pitchFamily="34" charset="-122"/>
                <a:ea typeface="微软雅黑" panose="020B0503020204020204" pitchFamily="34" charset="-122"/>
              </a:rPr>
              <a:t>tensor</a:t>
            </a:r>
            <a:r>
              <a:rPr lang="zh-CN" altLang="en-US" b="1" dirty="0">
                <a:solidFill>
                  <a:srgbClr val="002060"/>
                </a:solidFill>
                <a:latin typeface="微软雅黑" panose="020B0503020204020204" pitchFamily="34" charset="-122"/>
                <a:ea typeface="微软雅黑" panose="020B0503020204020204" pitchFamily="34" charset="-122"/>
              </a:rPr>
              <a:t>进行后处理（如激活、池化等）</a:t>
            </a:r>
            <a:endParaRPr lang="zh-CN" altLang="en-US" b="1"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clrChange>
              <a:clrFrom>
                <a:srgbClr val="FFFFFF"/>
              </a:clrFrom>
              <a:clrTo>
                <a:srgbClr val="FFFFFF">
                  <a:alpha val="0"/>
                </a:srgbClr>
              </a:clrTo>
            </a:clrChange>
          </a:blip>
          <a:stretch>
            <a:fillRect/>
          </a:stretch>
        </p:blipFill>
        <p:spPr>
          <a:xfrm>
            <a:off x="6771269" y="2636912"/>
            <a:ext cx="3501195" cy="3682902"/>
          </a:xfrm>
          <a:prstGeom prst="rect">
            <a:avLst/>
          </a:prstGeom>
        </p:spPr>
      </p:pic>
      <p:sp>
        <p:nvSpPr>
          <p:cNvPr id="3" name="矩形 2"/>
          <p:cNvSpPr/>
          <p:nvPr/>
        </p:nvSpPr>
        <p:spPr>
          <a:xfrm>
            <a:off x="9242955" y="4844690"/>
            <a:ext cx="888823" cy="492623"/>
          </a:xfrm>
          <a:prstGeom prst="rect">
            <a:avLst/>
          </a:prstGeom>
          <a:solidFill>
            <a:srgbClr val="FF1717">
              <a:alpha val="12941"/>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sz="quarter" idx="1"/>
          </p:nvPr>
        </p:nvSpPr>
        <p:spPr>
          <a:xfrm>
            <a:off x="695400" y="2798494"/>
            <a:ext cx="3632043" cy="3359737"/>
          </a:xfrm>
          <a:ln>
            <a:solidFill>
              <a:srgbClr val="0F2D69"/>
            </a:solidFill>
          </a:ln>
        </p:spPr>
        <p:txBody>
          <a:bodyPr anchor="ctr" anchorCtr="0">
            <a:noAutofit/>
          </a:bodyPr>
          <a:lstStyle/>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取指单元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IFU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指令译码单元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IDU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向量运算单元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VFU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矩阵运算单元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权重存储单元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WRAMW</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神经元存储单元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NRAM</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直接内存存取单元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DMA</a:t>
            </a:r>
            <a:endPar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执行流程</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551384" y="1435671"/>
            <a:ext cx="11462727" cy="581057"/>
          </a:xfrm>
          <a:prstGeom prst="rect">
            <a:avLst/>
          </a:prstGeom>
          <a:noFill/>
        </p:spPr>
        <p:txBody>
          <a:bodyPr wrap="square" rtlCol="0">
            <a:spAutoFit/>
          </a:bodyPr>
          <a:lstStyle/>
          <a:p>
            <a:pPr>
              <a:lnSpc>
                <a:spcPct val="150000"/>
              </a:lnSpc>
            </a:pPr>
            <a:r>
              <a:rPr lang="en-US" altLang="zh-CN" b="1" dirty="0">
                <a:solidFill>
                  <a:srgbClr val="002060"/>
                </a:solidFill>
                <a:latin typeface="微软雅黑" panose="020B0503020204020204" pitchFamily="34" charset="-122"/>
                <a:ea typeface="微软雅黑" panose="020B0503020204020204" pitchFamily="34" charset="-122"/>
              </a:rPr>
              <a:t>Step #6</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VFU </a:t>
            </a:r>
            <a:r>
              <a:rPr lang="zh-CN" altLang="en-US" b="1" dirty="0">
                <a:solidFill>
                  <a:srgbClr val="002060"/>
                </a:solidFill>
                <a:latin typeface="微软雅黑" panose="020B0503020204020204" pitchFamily="34" charset="-122"/>
                <a:ea typeface="微软雅黑" panose="020B0503020204020204" pitchFamily="34" charset="-122"/>
              </a:rPr>
              <a:t>将</a:t>
            </a:r>
            <a:r>
              <a:rPr lang="zh-CN" altLang="en-US" b="1" dirty="0">
                <a:solidFill>
                  <a:srgbClr val="FF0000"/>
                </a:solidFill>
                <a:latin typeface="微软雅黑" panose="020B0503020204020204" pitchFamily="34" charset="-122"/>
                <a:ea typeface="微软雅黑" panose="020B0503020204020204" pitchFamily="34" charset="-122"/>
              </a:rPr>
              <a:t>运算结果</a:t>
            </a:r>
            <a:r>
              <a:rPr lang="en-US" altLang="zh-CN" b="1" dirty="0">
                <a:solidFill>
                  <a:srgbClr val="FF0000"/>
                </a:solidFill>
                <a:latin typeface="微软雅黑" panose="020B0503020204020204" pitchFamily="34" charset="-122"/>
                <a:ea typeface="微软雅黑" panose="020B0503020204020204" pitchFamily="34" charset="-122"/>
              </a:rPr>
              <a:t>tensor</a:t>
            </a:r>
            <a:r>
              <a:rPr lang="zh-CN" altLang="en-US" b="1" dirty="0">
                <a:solidFill>
                  <a:srgbClr val="FF0000"/>
                </a:solidFill>
                <a:latin typeface="微软雅黑" panose="020B0503020204020204" pitchFamily="34" charset="-122"/>
                <a:ea typeface="微软雅黑" panose="020B0503020204020204" pitchFamily="34" charset="-122"/>
              </a:rPr>
              <a:t>写回 </a:t>
            </a:r>
            <a:r>
              <a:rPr lang="en-US" altLang="zh-CN" b="1" dirty="0">
                <a:solidFill>
                  <a:srgbClr val="FF0000"/>
                </a:solidFill>
                <a:latin typeface="微软雅黑" panose="020B0503020204020204" pitchFamily="34" charset="-122"/>
                <a:ea typeface="微软雅黑" panose="020B0503020204020204" pitchFamily="34" charset="-122"/>
              </a:rPr>
              <a:t>NRAM</a:t>
            </a:r>
            <a:endParaRPr lang="en-US" altLang="zh-CN" b="1" dirty="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6771269" y="2564904"/>
            <a:ext cx="3501195" cy="3682902"/>
          </a:xfrm>
          <a:prstGeom prst="rect">
            <a:avLst/>
          </a:prstGeom>
        </p:spPr>
      </p:pic>
      <p:sp>
        <p:nvSpPr>
          <p:cNvPr id="7" name="箭头: 下 6"/>
          <p:cNvSpPr/>
          <p:nvPr/>
        </p:nvSpPr>
        <p:spPr>
          <a:xfrm rot="5400000">
            <a:off x="8826501" y="4725667"/>
            <a:ext cx="255777" cy="586652"/>
          </a:xfrm>
          <a:prstGeom prst="downArrow">
            <a:avLst>
              <a:gd name="adj1" fmla="val 40000"/>
              <a:gd name="adj2" fmla="val 50000"/>
            </a:avLst>
          </a:prstGeom>
          <a:solidFill>
            <a:srgbClr val="00B050">
              <a:alpha val="25882"/>
            </a:srgbClr>
          </a:solidFill>
          <a:ln>
            <a:noFill/>
          </a:ln>
          <a:effectLst>
            <a:glow rad="762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内容占位符 2"/>
          <p:cNvSpPr>
            <a:spLocks noGrp="1"/>
          </p:cNvSpPr>
          <p:nvPr>
            <p:ph sz="quarter" idx="1"/>
          </p:nvPr>
        </p:nvSpPr>
        <p:spPr>
          <a:xfrm>
            <a:off x="623392" y="2726486"/>
            <a:ext cx="3632043" cy="3359737"/>
          </a:xfrm>
          <a:ln>
            <a:solidFill>
              <a:srgbClr val="0F2D69"/>
            </a:solidFill>
          </a:ln>
        </p:spPr>
        <p:txBody>
          <a:bodyPr anchor="ctr" anchorCtr="0">
            <a:noAutofit/>
          </a:bodyPr>
          <a:lstStyle/>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取指单元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IFU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指令译码单元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IDU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向量运算单元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VFU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矩阵运算单元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权重存储单元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WRAMW</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神经元存储单元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NRAM</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直接内存存取单元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DMA</a:t>
            </a:r>
            <a:endPar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执行流程</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551384" y="1435671"/>
            <a:ext cx="11462727" cy="581057"/>
          </a:xfrm>
          <a:prstGeom prst="rect">
            <a:avLst/>
          </a:prstGeom>
          <a:noFill/>
        </p:spPr>
        <p:txBody>
          <a:bodyPr wrap="square" rtlCol="0">
            <a:spAutoFit/>
          </a:bodyPr>
          <a:lstStyle/>
          <a:p>
            <a:pPr>
              <a:lnSpc>
                <a:spcPct val="150000"/>
              </a:lnSpc>
            </a:pPr>
            <a:r>
              <a:rPr lang="en-US" altLang="zh-CN" b="1" dirty="0">
                <a:solidFill>
                  <a:srgbClr val="002060"/>
                </a:solidFill>
                <a:latin typeface="微软雅黑" panose="020B0503020204020204" pitchFamily="34" charset="-122"/>
                <a:ea typeface="微软雅黑" panose="020B0503020204020204" pitchFamily="34" charset="-122"/>
              </a:rPr>
              <a:t>Step #7</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DMA </a:t>
            </a:r>
            <a:r>
              <a:rPr lang="zh-CN" altLang="en-US" b="1" dirty="0">
                <a:solidFill>
                  <a:srgbClr val="002060"/>
                </a:solidFill>
                <a:latin typeface="微软雅黑" panose="020B0503020204020204" pitchFamily="34" charset="-122"/>
                <a:ea typeface="微软雅黑" panose="020B0503020204020204" pitchFamily="34" charset="-122"/>
              </a:rPr>
              <a:t>将输出神经元</a:t>
            </a:r>
            <a:r>
              <a:rPr lang="en-US" altLang="zh-CN" b="1" dirty="0">
                <a:solidFill>
                  <a:srgbClr val="002060"/>
                </a:solidFill>
                <a:latin typeface="微软雅黑" panose="020B0503020204020204" pitchFamily="34" charset="-122"/>
                <a:ea typeface="微软雅黑" panose="020B0503020204020204" pitchFamily="34" charset="-122"/>
              </a:rPr>
              <a:t>tensor</a:t>
            </a:r>
            <a:r>
              <a:rPr lang="zh-CN" altLang="en-US" b="1" dirty="0">
                <a:solidFill>
                  <a:srgbClr val="002060"/>
                </a:solidFill>
                <a:latin typeface="微软雅黑" panose="020B0503020204020204" pitchFamily="34" charset="-122"/>
                <a:ea typeface="微软雅黑" panose="020B0503020204020204" pitchFamily="34" charset="-122"/>
              </a:rPr>
              <a:t>从 </a:t>
            </a:r>
            <a:r>
              <a:rPr lang="en-US" altLang="zh-CN" b="1" dirty="0">
                <a:solidFill>
                  <a:srgbClr val="002060"/>
                </a:solidFill>
                <a:latin typeface="微软雅黑" panose="020B0503020204020204" pitchFamily="34" charset="-122"/>
                <a:ea typeface="微软雅黑" panose="020B0503020204020204" pitchFamily="34" charset="-122"/>
              </a:rPr>
              <a:t>NRAM </a:t>
            </a:r>
            <a:r>
              <a:rPr lang="zh-CN" altLang="en-US" b="1" dirty="0">
                <a:solidFill>
                  <a:srgbClr val="002060"/>
                </a:solidFill>
                <a:latin typeface="微软雅黑" panose="020B0503020204020204" pitchFamily="34" charset="-122"/>
                <a:ea typeface="微软雅黑" panose="020B0503020204020204" pitchFamily="34" charset="-122"/>
              </a:rPr>
              <a:t>写回到 </a:t>
            </a:r>
            <a:r>
              <a:rPr lang="en-US" altLang="zh-CN" b="1" dirty="0">
                <a:solidFill>
                  <a:srgbClr val="002060"/>
                </a:solidFill>
                <a:latin typeface="微软雅黑" panose="020B0503020204020204" pitchFamily="34" charset="-122"/>
                <a:ea typeface="微软雅黑" panose="020B0503020204020204" pitchFamily="34" charset="-122"/>
              </a:rPr>
              <a:t>DRAM</a:t>
            </a:r>
            <a:endParaRPr lang="zh-CN" altLang="en-US" b="1"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clrChange>
              <a:clrFrom>
                <a:srgbClr val="FFFFFF"/>
              </a:clrFrom>
              <a:clrTo>
                <a:srgbClr val="FFFFFF">
                  <a:alpha val="0"/>
                </a:srgbClr>
              </a:clrTo>
            </a:clrChange>
          </a:blip>
          <a:stretch>
            <a:fillRect/>
          </a:stretch>
        </p:blipFill>
        <p:spPr>
          <a:xfrm>
            <a:off x="7563357" y="2564904"/>
            <a:ext cx="3501195" cy="3682902"/>
          </a:xfrm>
          <a:prstGeom prst="rect">
            <a:avLst/>
          </a:prstGeom>
        </p:spPr>
      </p:pic>
      <p:sp>
        <p:nvSpPr>
          <p:cNvPr id="3" name="箭头: 下 2"/>
          <p:cNvSpPr/>
          <p:nvPr/>
        </p:nvSpPr>
        <p:spPr>
          <a:xfrm rot="5400000">
            <a:off x="8094340" y="4606556"/>
            <a:ext cx="255777" cy="888822"/>
          </a:xfrm>
          <a:prstGeom prst="downArrow">
            <a:avLst>
              <a:gd name="adj1" fmla="val 40000"/>
              <a:gd name="adj2" fmla="val 50000"/>
            </a:avLst>
          </a:prstGeom>
          <a:solidFill>
            <a:srgbClr val="00B050">
              <a:alpha val="25882"/>
            </a:srgbClr>
          </a:solidFill>
          <a:ln>
            <a:noFill/>
          </a:ln>
          <a:effectLst>
            <a:glow rad="762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sz="quarter" idx="1"/>
          </p:nvPr>
        </p:nvSpPr>
        <p:spPr>
          <a:xfrm>
            <a:off x="767408" y="2726486"/>
            <a:ext cx="3632043" cy="3359737"/>
          </a:xfrm>
          <a:ln>
            <a:solidFill>
              <a:srgbClr val="0F2D69"/>
            </a:solidFill>
          </a:ln>
        </p:spPr>
        <p:txBody>
          <a:bodyPr anchor="ctr" anchorCtr="0">
            <a:noAutofit/>
          </a:bodyPr>
          <a:lstStyle/>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取指单元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IFU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marR="0" lvl="1" algn="l" defTabSz="914400" rtl="0" eaLnBrk="1" fontAlgn="auto" latinLnBrk="0" hangingPunct="1">
              <a:lnSpc>
                <a:spcPct val="130000"/>
              </a:lnSpc>
              <a:spcBef>
                <a:spcPts val="500"/>
              </a:spcBef>
              <a:spcAft>
                <a:spcPts val="0"/>
              </a:spcAft>
              <a:buClr>
                <a:srgbClr val="0F2D69"/>
              </a:buClr>
              <a:buSzPct val="100000"/>
              <a:buFont typeface="Wingdings" panose="05000000000000000000" pitchFamily="2" charset="2"/>
              <a:buChar char="u"/>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指令译码单元</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IDU</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向量运算单元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VFU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矩阵运算单元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权重存储单元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WRAMW</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神经元存储单元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NRAM</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直接内存存取单元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DMA</a:t>
            </a:r>
            <a:endPar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920750"/>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rPr>
              <a:t>执行流程中的数据流</a:t>
            </a:r>
            <a:endParaRPr kumimoji="1" lang="en-US" altLang="zh-CN" b="1" dirty="0">
              <a:solidFill>
                <a:srgbClr val="0F2D6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407368" y="1628800"/>
            <a:ext cx="9505056" cy="2243050"/>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srgbClr val="002060"/>
                </a:solidFill>
                <a:latin typeface="微软雅黑" panose="020B0503020204020204" pitchFamily="34" charset="-122"/>
                <a:ea typeface="微软雅黑" panose="020B0503020204020204" pitchFamily="34" charset="-122"/>
              </a:rPr>
              <a:t>神经元</a:t>
            </a:r>
            <a:r>
              <a:rPr lang="en-US" altLang="zh-CN" b="1" dirty="0">
                <a:solidFill>
                  <a:srgbClr val="002060"/>
                </a:solidFill>
                <a:latin typeface="微软雅黑" panose="020B0503020204020204" pitchFamily="34" charset="-122"/>
                <a:ea typeface="微软雅黑" panose="020B0503020204020204" pitchFamily="34" charset="-122"/>
              </a:rPr>
              <a:t>tensor</a:t>
            </a:r>
            <a:r>
              <a:rPr lang="zh-CN" altLang="en-US" b="1" dirty="0">
                <a:solidFill>
                  <a:srgbClr val="002060"/>
                </a:solidFill>
                <a:latin typeface="微软雅黑" panose="020B0503020204020204" pitchFamily="34" charset="-122"/>
                <a:ea typeface="微软雅黑" panose="020B0503020204020204" pitchFamily="34" charset="-122"/>
              </a:rPr>
              <a:t>数据流</a:t>
            </a:r>
            <a:endParaRPr lang="zh-CN" altLang="en-US"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2060"/>
                </a:solidFill>
                <a:latin typeface="微软雅黑" panose="020B0503020204020204" pitchFamily="34" charset="-122"/>
                <a:ea typeface="微软雅黑" panose="020B0503020204020204" pitchFamily="34" charset="-122"/>
              </a:rPr>
              <a:t>DRAM-&gt;NRAM-&gt;VFU-&gt;</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MFU-&gt;VFU-&gt;</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NRAM-&gt;DRAM</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b="1" dirty="0">
                <a:solidFill>
                  <a:srgbClr val="002060"/>
                </a:solidFill>
                <a:latin typeface="微软雅黑" panose="020B0503020204020204" pitchFamily="34" charset="-122"/>
                <a:ea typeface="微软雅黑" panose="020B0503020204020204" pitchFamily="34" charset="-122"/>
              </a:rPr>
              <a:t>权值</a:t>
            </a:r>
            <a:r>
              <a:rPr lang="en-US" altLang="zh-CN" b="1" dirty="0">
                <a:solidFill>
                  <a:srgbClr val="002060"/>
                </a:solidFill>
                <a:latin typeface="微软雅黑" panose="020B0503020204020204" pitchFamily="34" charset="-122"/>
                <a:ea typeface="微软雅黑" panose="020B0503020204020204" pitchFamily="34" charset="-122"/>
              </a:rPr>
              <a:t>tensor</a:t>
            </a:r>
            <a:r>
              <a:rPr lang="zh-CN" altLang="en-US" b="1" dirty="0">
                <a:solidFill>
                  <a:srgbClr val="002060"/>
                </a:solidFill>
                <a:latin typeface="微软雅黑" panose="020B0503020204020204" pitchFamily="34" charset="-122"/>
                <a:ea typeface="微软雅黑" panose="020B0503020204020204" pitchFamily="34" charset="-122"/>
              </a:rPr>
              <a:t>数据流</a:t>
            </a:r>
            <a:endParaRPr lang="zh-CN" altLang="en-US"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2060"/>
                </a:solidFill>
                <a:latin typeface="微软雅黑" panose="020B0503020204020204" pitchFamily="34" charset="-122"/>
                <a:ea typeface="微软雅黑" panose="020B0503020204020204" pitchFamily="34" charset="-122"/>
              </a:rPr>
              <a:t>DRAM-&gt;WRAM-&gt;MFU</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8400256" y="2859720"/>
            <a:ext cx="3501195" cy="3682902"/>
          </a:xfrm>
          <a:prstGeom prst="rect">
            <a:avLst/>
          </a:prstGeom>
        </p:spPr>
      </p:pic>
      <p:sp>
        <p:nvSpPr>
          <p:cNvPr id="7" name="箭头: 上下 6"/>
          <p:cNvSpPr/>
          <p:nvPr/>
        </p:nvSpPr>
        <p:spPr>
          <a:xfrm rot="16200000">
            <a:off x="8950990" y="4877451"/>
            <a:ext cx="255777" cy="888824"/>
          </a:xfrm>
          <a:prstGeom prst="upDownArrow">
            <a:avLst/>
          </a:prstGeom>
          <a:solidFill>
            <a:srgbClr val="00B050">
              <a:alpha val="25882"/>
            </a:srgbClr>
          </a:solidFill>
          <a:ln>
            <a:noFill/>
          </a:ln>
          <a:effectLst>
            <a:glow rad="762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上下 7"/>
          <p:cNvSpPr/>
          <p:nvPr/>
        </p:nvSpPr>
        <p:spPr>
          <a:xfrm rot="16200000">
            <a:off x="10491885" y="5004431"/>
            <a:ext cx="255777" cy="609286"/>
          </a:xfrm>
          <a:prstGeom prst="upDownArrow">
            <a:avLst/>
          </a:prstGeom>
          <a:solidFill>
            <a:srgbClr val="00B050">
              <a:alpha val="25882"/>
            </a:srgbClr>
          </a:solidFill>
          <a:ln>
            <a:noFill/>
          </a:ln>
          <a:effectLst>
            <a:glow rad="762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上下 9"/>
          <p:cNvSpPr/>
          <p:nvPr/>
        </p:nvSpPr>
        <p:spPr>
          <a:xfrm>
            <a:off x="11200240" y="5430570"/>
            <a:ext cx="255777" cy="359750"/>
          </a:xfrm>
          <a:prstGeom prst="upDownArrow">
            <a:avLst/>
          </a:prstGeom>
          <a:solidFill>
            <a:srgbClr val="00B050">
              <a:alpha val="25882"/>
            </a:srgbClr>
          </a:solidFill>
          <a:ln>
            <a:noFill/>
          </a:ln>
          <a:effectLst>
            <a:glow rad="762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p:cNvSpPr/>
          <p:nvPr/>
        </p:nvSpPr>
        <p:spPr>
          <a:xfrm rot="16200000">
            <a:off x="8925598" y="5499189"/>
            <a:ext cx="255777" cy="838040"/>
          </a:xfrm>
          <a:prstGeom prst="downArrow">
            <a:avLst>
              <a:gd name="adj1" fmla="val 40000"/>
              <a:gd name="adj2" fmla="val 50000"/>
            </a:avLst>
          </a:prstGeom>
          <a:solidFill>
            <a:srgbClr val="00B0F0">
              <a:alpha val="25882"/>
            </a:srgbClr>
          </a:solidFill>
          <a:ln>
            <a:noFill/>
          </a:ln>
          <a:effectLst>
            <a:glow rad="101600">
              <a:srgbClr val="00B0F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p:cNvSpPr/>
          <p:nvPr/>
        </p:nvSpPr>
        <p:spPr>
          <a:xfrm rot="16200000">
            <a:off x="10488173" y="5613564"/>
            <a:ext cx="255777" cy="609289"/>
          </a:xfrm>
          <a:prstGeom prst="downArrow">
            <a:avLst>
              <a:gd name="adj1" fmla="val 40000"/>
              <a:gd name="adj2" fmla="val 50000"/>
            </a:avLst>
          </a:prstGeom>
          <a:solidFill>
            <a:srgbClr val="00B0F0">
              <a:alpha val="25882"/>
            </a:srgbClr>
          </a:solidFill>
          <a:ln>
            <a:noFill/>
          </a:ln>
          <a:effectLst>
            <a:glow rad="101600">
              <a:srgbClr val="00B0F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内容占位符 2"/>
          <p:cNvSpPr>
            <a:spLocks noGrp="1"/>
          </p:cNvSpPr>
          <p:nvPr>
            <p:ph sz="quarter" idx="1"/>
          </p:nvPr>
        </p:nvSpPr>
        <p:spPr>
          <a:xfrm>
            <a:off x="433381" y="4755123"/>
            <a:ext cx="3036203" cy="1290974"/>
          </a:xfrm>
          <a:ln>
            <a:solidFill>
              <a:srgbClr val="0F2D69"/>
            </a:solidFill>
          </a:ln>
        </p:spPr>
        <p:txBody>
          <a:bodyPr anchor="ctr" anchorCtr="0">
            <a:noAutofit/>
          </a:bodyPr>
          <a:lstStyle/>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向量运算单元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VFU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矩阵运算单元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MFU</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内容占位符 2"/>
          <p:cNvSpPr txBox="1"/>
          <p:nvPr/>
        </p:nvSpPr>
        <p:spPr bwMode="auto">
          <a:xfrm>
            <a:off x="3603087" y="4755123"/>
            <a:ext cx="3816424" cy="1290974"/>
          </a:xfrm>
          <a:prstGeom prst="rect">
            <a:avLst/>
          </a:prstGeom>
          <a:noFill/>
          <a:ln>
            <a:solidFill>
              <a:srgbClr val="0F2D69"/>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权重存储单元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WRAMW</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神经元存储单元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NRAM</a:t>
            </a:r>
            <a:endPar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560070" lvl="1" eaLnBrk="1" fontAlgn="auto" hangingPunct="1">
              <a:lnSpc>
                <a:spcPct val="130000"/>
              </a:lnSpc>
              <a:spcBef>
                <a:spcPts val="500"/>
              </a:spcBef>
              <a:spcAft>
                <a:spcPts val="0"/>
              </a:spcAft>
              <a:buClr>
                <a:srgbClr val="0F2D69"/>
              </a:buClr>
              <a:buSzPct val="100000"/>
              <a:buFont typeface="Wingdings" panose="05000000000000000000" pitchFamily="2" charset="2"/>
              <a:buChar char="u"/>
              <a:defRPr/>
            </a:pPr>
            <a:r>
              <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直接内存存取单元</a:t>
            </a:r>
            <a:r>
              <a:rPr lang="en-US" altLang="zh-CN"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DMA</a:t>
            </a:r>
            <a:endParaRPr lang="zh-CN" altLang="en-US" sz="2000" kern="12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13" name="内容占位符 2"/>
          <p:cNvSpPr>
            <a:spLocks noGrp="1"/>
          </p:cNvSpPr>
          <p:nvPr>
            <p:ph sz="quarter" idx="1"/>
          </p:nvPr>
        </p:nvSpPr>
        <p:spPr>
          <a:xfrm>
            <a:off x="335280" y="980440"/>
            <a:ext cx="9757410" cy="2551430"/>
          </a:xfrm>
        </p:spPr>
        <p:txBody>
          <a:bodyPr/>
          <a:lstStyle/>
          <a:p>
            <a:pPr>
              <a:lnSpc>
                <a:spcPct val="150000"/>
              </a:lnSpc>
              <a:buClr>
                <a:srgbClr val="0F2D69"/>
              </a:buClr>
              <a:buSzPct val="100000"/>
              <a:buFont typeface="Wingdings" panose="05000000000000000000" pitchFamily="2" charset="2"/>
              <a:buChar char="p"/>
            </a:pPr>
            <a:r>
              <a:rPr lang="zh-CN" altLang="en-US" sz="2400" kern="1200" dirty="0">
                <a:solidFill>
                  <a:srgbClr val="002060"/>
                </a:solidFill>
                <a:latin typeface="微软雅黑" panose="020B0503020204020204" pitchFamily="34" charset="-122"/>
                <a:ea typeface="微软雅黑" panose="020B0503020204020204" pitchFamily="34" charset="-122"/>
              </a:rPr>
              <a:t>多核处理器</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DLP-M</a:t>
            </a:r>
            <a:r>
              <a:rPr lang="zh-CN" altLang="en-US" sz="2400" kern="1200" dirty="0">
                <a:solidFill>
                  <a:srgbClr val="002060"/>
                </a:solidFill>
                <a:latin typeface="微软雅黑" panose="020B0503020204020204" pitchFamily="34" charset="-122"/>
                <a:ea typeface="微软雅黑" panose="020B0503020204020204" pitchFamily="34" charset="-122"/>
              </a:rPr>
              <a:t>分层架构</a:t>
            </a:r>
            <a:endParaRPr lang="en-US" altLang="zh-CN" sz="2400" kern="1200" dirty="0">
              <a:solidFill>
                <a:srgbClr val="002060"/>
              </a:solidFill>
              <a:latin typeface="微软雅黑" panose="020B0503020204020204" pitchFamily="34" charset="-122"/>
              <a:ea typeface="微软雅黑" panose="020B0503020204020204" pitchFamily="34" charset="-122"/>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 一个</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DLP-M</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由多个</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DLP-C</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构成</a:t>
            </a:r>
            <a:endParaRPr lang="en-US" altLang="zh-CN"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一个</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DLP-C</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（簇）由多个</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DLP-S (</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单核</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 </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构成</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分层结构设计</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减少</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NoC</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（Network-on-Chip）的负载开销</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a:blip r:embed="rId1"/>
          <a:stretch>
            <a:fillRect/>
          </a:stretch>
        </p:blipFill>
        <p:spPr>
          <a:xfrm>
            <a:off x="2564580" y="3232126"/>
            <a:ext cx="7062839" cy="3338537"/>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13" name="内容占位符 2"/>
          <p:cNvSpPr>
            <a:spLocks noGrp="1"/>
          </p:cNvSpPr>
          <p:nvPr>
            <p:ph sz="quarter" idx="1"/>
          </p:nvPr>
        </p:nvSpPr>
        <p:spPr>
          <a:xfrm>
            <a:off x="335360" y="1052736"/>
            <a:ext cx="5976664" cy="4464496"/>
          </a:xfrm>
        </p:spPr>
        <p:txBody>
          <a:bodyPr/>
          <a:lstStyle/>
          <a:p>
            <a:pPr>
              <a:lnSpc>
                <a:spcPct val="150000"/>
              </a:lnSpc>
              <a:buClr>
                <a:srgbClr val="0F2D69"/>
              </a:buClr>
              <a:buSzPct val="100000"/>
              <a:buFont typeface="Wingdings" panose="05000000000000000000" pitchFamily="2" charset="2"/>
              <a:buChar char="p"/>
            </a:pPr>
            <a:r>
              <a:rPr lang="en-US" altLang="zh-CN" sz="2400" kern="1200" dirty="0">
                <a:solidFill>
                  <a:srgbClr val="002060"/>
                </a:solidFill>
                <a:latin typeface="微软雅黑" panose="020B0503020204020204" pitchFamily="34" charset="-122"/>
                <a:ea typeface="微软雅黑" panose="020B0503020204020204" pitchFamily="34" charset="-122"/>
                <a:cs typeface="+mn-cs"/>
              </a:rPr>
              <a:t>DLP-C</a:t>
            </a:r>
            <a:r>
              <a:rPr lang="zh-CN" altLang="en-US" sz="2400" kern="1200" dirty="0">
                <a:solidFill>
                  <a:srgbClr val="002060"/>
                </a:solidFill>
                <a:latin typeface="微软雅黑" panose="020B0503020204020204" pitchFamily="34" charset="-122"/>
                <a:ea typeface="微软雅黑" panose="020B0503020204020204" pitchFamily="34" charset="-122"/>
              </a:rPr>
              <a:t>架构</a:t>
            </a:r>
            <a:endParaRPr lang="en-US" altLang="zh-CN" sz="2400" kern="1200" dirty="0">
              <a:solidFill>
                <a:srgbClr val="002060"/>
              </a:solidFill>
              <a:latin typeface="微软雅黑" panose="020B0503020204020204" pitchFamily="34" charset="-122"/>
              <a:ea typeface="微软雅黑" panose="020B0503020204020204" pitchFamily="34" charset="-122"/>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四个</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DLP-S</a:t>
            </a:r>
            <a:endParaRPr lang="en-US" altLang="zh-CN"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存储核</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MEMCORE</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u"/>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存储：</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DLP-S</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共享数据</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u"/>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通信：</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DLP-C</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与片外</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DRAM</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DLP-C</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之间，多个</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DLP-S</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之间</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7032104" y="1632543"/>
            <a:ext cx="4536504" cy="4125195"/>
          </a:xfrm>
          <a:prstGeom prst="rect">
            <a:avLst/>
          </a:prstGeom>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13" name="内容占位符 2"/>
          <p:cNvSpPr>
            <a:spLocks noGrp="1"/>
          </p:cNvSpPr>
          <p:nvPr>
            <p:ph sz="quarter" idx="1"/>
          </p:nvPr>
        </p:nvSpPr>
        <p:spPr>
          <a:xfrm>
            <a:off x="335360" y="1052736"/>
            <a:ext cx="5976664" cy="4464496"/>
          </a:xfrm>
        </p:spPr>
        <p:txBody>
          <a:bodyPr/>
          <a:lstStyle/>
          <a:p>
            <a:pPr>
              <a:lnSpc>
                <a:spcPct val="150000"/>
              </a:lnSpc>
              <a:buClr>
                <a:srgbClr val="0F2D69"/>
              </a:buClr>
              <a:buSzPct val="100000"/>
              <a:buFont typeface="Wingdings" panose="05000000000000000000" pitchFamily="2" charset="2"/>
              <a:buChar char="p"/>
            </a:pPr>
            <a:r>
              <a:rPr lang="en-US" altLang="zh-CN" sz="2400" kern="1200" dirty="0">
                <a:solidFill>
                  <a:srgbClr val="002060"/>
                </a:solidFill>
                <a:latin typeface="微软雅黑" panose="020B0503020204020204" pitchFamily="34" charset="-122"/>
                <a:ea typeface="微软雅黑" panose="020B0503020204020204" pitchFamily="34" charset="-122"/>
                <a:cs typeface="+mn-cs"/>
              </a:rPr>
              <a:t>MEMCORE</a:t>
            </a:r>
            <a:r>
              <a:rPr lang="zh-CN" altLang="en-US" sz="2400" kern="1200" dirty="0">
                <a:solidFill>
                  <a:srgbClr val="002060"/>
                </a:solidFill>
                <a:latin typeface="微软雅黑" panose="020B0503020204020204" pitchFamily="34" charset="-122"/>
                <a:ea typeface="微软雅黑" panose="020B0503020204020204" pitchFamily="34" charset="-122"/>
              </a:rPr>
              <a:t>架构</a:t>
            </a:r>
            <a:endParaRPr lang="en-US" altLang="zh-CN" sz="2400" kern="1200" dirty="0">
              <a:solidFill>
                <a:srgbClr val="002060"/>
              </a:solidFill>
              <a:latin typeface="微软雅黑" panose="020B0503020204020204" pitchFamily="34" charset="-122"/>
              <a:ea typeface="微软雅黑" panose="020B0503020204020204" pitchFamily="34" charset="-122"/>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共享存储模块</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SMEM</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Shared Memory</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广播总线（</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Broadcast Bus</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n"/>
            </a:pPr>
            <a:r>
              <a:rPr lang="en-US" altLang="zh-CN" sz="2400" kern="1200" dirty="0">
                <a:solidFill>
                  <a:srgbClr val="002060"/>
                </a:solidFill>
                <a:latin typeface="微软雅黑" panose="020B0503020204020204" pitchFamily="34" charset="-122"/>
                <a:ea typeface="微软雅黑" panose="020B0503020204020204" pitchFamily="34" charset="-122"/>
                <a:cs typeface="+mn-cs"/>
              </a:rPr>
              <a:t>Cluster </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直接内存访问</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CDMA</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Cluster Direct Memory Access</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全局直接内存访问</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GDMA</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Global Direct Memory Access</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7464152" y="1832346"/>
            <a:ext cx="3928944" cy="3572720"/>
          </a:xfrm>
          <a:prstGeom prst="rect">
            <a:avLst/>
          </a:prstGeom>
        </p:spPr>
      </p:pic>
      <p:sp>
        <p:nvSpPr>
          <p:cNvPr id="6" name="矩形 5"/>
          <p:cNvSpPr/>
          <p:nvPr/>
        </p:nvSpPr>
        <p:spPr>
          <a:xfrm>
            <a:off x="7886271" y="2308619"/>
            <a:ext cx="45719" cy="2013173"/>
          </a:xfrm>
          <a:prstGeom prst="rect">
            <a:avLst/>
          </a:prstGeom>
          <a:solidFill>
            <a:srgbClr val="FF1717">
              <a:alpha val="41961"/>
            </a:srgbClr>
          </a:solidFill>
          <a:ln>
            <a:noFill/>
          </a:ln>
          <a:effectLst>
            <a:glow rad="101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73946" y="2351248"/>
            <a:ext cx="45719" cy="2013173"/>
          </a:xfrm>
          <a:prstGeom prst="rect">
            <a:avLst/>
          </a:prstGeom>
          <a:solidFill>
            <a:srgbClr val="FF1717">
              <a:alpha val="41961"/>
            </a:srgbClr>
          </a:solidFill>
          <a:ln>
            <a:noFill/>
          </a:ln>
          <a:effectLst>
            <a:glow rad="101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6200000">
            <a:off x="9380108" y="1318531"/>
            <a:ext cx="45719" cy="2941956"/>
          </a:xfrm>
          <a:prstGeom prst="rect">
            <a:avLst/>
          </a:prstGeom>
          <a:solidFill>
            <a:srgbClr val="FF1717">
              <a:alpha val="41961"/>
            </a:srgbClr>
          </a:solidFill>
          <a:ln>
            <a:noFill/>
          </a:ln>
          <a:effectLst>
            <a:glow rad="101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095709" y="3609182"/>
            <a:ext cx="45719" cy="1382192"/>
          </a:xfrm>
          <a:prstGeom prst="rect">
            <a:avLst/>
          </a:prstGeom>
          <a:solidFill>
            <a:srgbClr val="00B0F0">
              <a:alpha val="41961"/>
            </a:srgbClr>
          </a:solidFill>
          <a:ln>
            <a:noFill/>
          </a:ln>
          <a:effectLst>
            <a:glow rad="101600">
              <a:srgbClr val="00B0F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59746" y="3630696"/>
            <a:ext cx="45719" cy="1382192"/>
          </a:xfrm>
          <a:prstGeom prst="rect">
            <a:avLst/>
          </a:prstGeom>
          <a:solidFill>
            <a:srgbClr val="00B050">
              <a:alpha val="41961"/>
            </a:srgbClr>
          </a:solidFill>
          <a:ln>
            <a:noFill/>
          </a:ln>
          <a:effectLst>
            <a:glow rad="101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标题 1"/>
          <p:cNvSpPr txBox="1"/>
          <p:nvPr/>
        </p:nvSpPr>
        <p:spPr bwMode="auto">
          <a:xfrm>
            <a:off x="335360" y="908720"/>
            <a:ext cx="118093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ctr" rtl="0" eaLnBrk="0" fontAlgn="base" hangingPunct="0">
              <a:spcBef>
                <a:spcPct val="0"/>
              </a:spcBef>
              <a:spcAft>
                <a:spcPct val="0"/>
              </a:spcAft>
              <a:defRPr sz="3600" b="1">
                <a:solidFill>
                  <a:srgbClr val="000099"/>
                </a:solidFill>
                <a:latin typeface="+mj-lt"/>
                <a:ea typeface="+mj-ea"/>
                <a:cs typeface="+mj-cs"/>
              </a:defRPr>
            </a:lvl1pPr>
            <a:lvl2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2pPr>
            <a:lvl3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3pPr>
            <a:lvl4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4pPr>
            <a:lvl5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5pPr>
            <a:lvl6pPr marL="4572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6pPr>
            <a:lvl7pPr marL="9144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7pPr>
            <a:lvl8pPr marL="13716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8pPr>
            <a:lvl9pPr marL="18288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9pPr>
          </a:lstStyle>
          <a:p>
            <a:pPr algn="l">
              <a:buClr>
                <a:srgbClr val="002060"/>
              </a:buClr>
              <a:buSzPct val="100000"/>
              <a:buFont typeface="Wingdings" panose="05000000000000000000" pitchFamily="2" charset="2"/>
              <a:buChar char="p"/>
            </a:pPr>
            <a:r>
              <a:rPr lang="zh-CN" altLang="en-US" sz="2800" dirty="0">
                <a:solidFill>
                  <a:srgbClr val="002060"/>
                </a:solidFill>
                <a:latin typeface="微软雅黑" panose="020B0503020204020204" pitchFamily="34" charset="-122"/>
                <a:ea typeface="微软雅黑" panose="020B0503020204020204" pitchFamily="34" charset="-122"/>
              </a:rPr>
              <a:t> 智能芯片通常采用高度并行的计算架构：</a:t>
            </a:r>
            <a:r>
              <a:rPr lang="zh-CN" altLang="en-US" sz="2800" b="1" dirty="0">
                <a:solidFill>
                  <a:srgbClr val="C00000"/>
                </a:solidFill>
                <a:latin typeface="微软雅黑" panose="020B0503020204020204" pitchFamily="34" charset="-122"/>
                <a:ea typeface="微软雅黑" panose="020B0503020204020204" pitchFamily="34" charset="-122"/>
              </a:rPr>
              <a:t>时域 </a:t>
            </a:r>
            <a:r>
              <a:rPr lang="zh-CN" altLang="en-US" sz="2800" b="1" dirty="0">
                <a:solidFill>
                  <a:srgbClr val="002060"/>
                </a:solidFill>
                <a:latin typeface="微软雅黑" panose="020B0503020204020204" pitchFamily="34" charset="-122"/>
                <a:ea typeface="微软雅黑" panose="020B0503020204020204" pitchFamily="34" charset="-122"/>
              </a:rPr>
              <a:t>和</a:t>
            </a:r>
            <a:r>
              <a:rPr lang="en-US" altLang="zh-CN" sz="2800" b="1" dirty="0">
                <a:solidFill>
                  <a:srgbClr val="00206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空域 </a:t>
            </a:r>
            <a:r>
              <a:rPr lang="zh-CN" altLang="en-US" sz="2800" b="1" dirty="0">
                <a:solidFill>
                  <a:srgbClr val="002060"/>
                </a:solidFill>
                <a:latin typeface="微软雅黑" panose="020B0503020204020204" pitchFamily="34" charset="-122"/>
                <a:ea typeface="微软雅黑" panose="020B0503020204020204" pitchFamily="34" charset="-122"/>
              </a:rPr>
              <a:t>架构</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5"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7" name="图片 6"/>
          <p:cNvPicPr>
            <a:picLocks noChangeAspect="1"/>
          </p:cNvPicPr>
          <p:nvPr/>
        </p:nvPicPr>
        <p:blipFill>
          <a:blip r:embed="rId1"/>
          <a:stretch>
            <a:fillRect/>
          </a:stretch>
        </p:blipFill>
        <p:spPr>
          <a:xfrm>
            <a:off x="2711624" y="1916832"/>
            <a:ext cx="6206119" cy="3888432"/>
          </a:xfrm>
          <a:prstGeom prst="rect">
            <a:avLst/>
          </a:prstGeom>
        </p:spPr>
      </p:pic>
      <p:sp>
        <p:nvSpPr>
          <p:cNvPr id="10" name="文本框 9"/>
          <p:cNvSpPr txBox="1"/>
          <p:nvPr/>
        </p:nvSpPr>
        <p:spPr bwMode="auto">
          <a:xfrm>
            <a:off x="288706" y="6148143"/>
            <a:ext cx="11665296" cy="646331"/>
          </a:xfrm>
          <a:prstGeom prst="rect">
            <a:avLst/>
          </a:prstGeom>
          <a:noFill/>
          <a:ln w="38100" cmpd="dbl" algn="ctr">
            <a:noFill/>
            <a:miter lim="800000"/>
          </a:ln>
          <a:effectLst/>
        </p:spPr>
        <p:txBody>
          <a:bodyPr wrap="square">
            <a:spAutoFit/>
          </a:bodyPr>
          <a:lstStyle/>
          <a:p>
            <a:pPr marL="0" indent="0">
              <a:buNone/>
            </a:pPr>
            <a:r>
              <a:rPr lang="en-US" altLang="zh-CN" sz="1800" dirty="0">
                <a:solidFill>
                  <a:srgbClr val="002060"/>
                </a:solidFill>
                <a:latin typeface="微软雅黑" panose="020B0503020204020204" pitchFamily="34" charset="-122"/>
                <a:ea typeface="微软雅黑" panose="020B0503020204020204" pitchFamily="34" charset="-122"/>
              </a:rPr>
              <a:t>Sze V, Chen Y H, </a:t>
            </a:r>
            <a:r>
              <a:rPr lang="en-US" altLang="zh-CN" sz="1800" i="1" dirty="0" err="1">
                <a:solidFill>
                  <a:srgbClr val="002060"/>
                </a:solidFill>
                <a:latin typeface="微软雅黑" panose="020B0503020204020204" pitchFamily="34" charset="-122"/>
                <a:ea typeface="微软雅黑" panose="020B0503020204020204" pitchFamily="34" charset="-122"/>
              </a:rPr>
              <a:t>etal</a:t>
            </a:r>
            <a:r>
              <a:rPr lang="en-US" altLang="zh-CN" sz="1800" i="1" dirty="0">
                <a:solidFill>
                  <a:srgbClr val="002060"/>
                </a:solidFill>
                <a:latin typeface="微软雅黑" panose="020B0503020204020204" pitchFamily="34" charset="-122"/>
                <a:ea typeface="微软雅黑" panose="020B0503020204020204" pitchFamily="34" charset="-122"/>
              </a:rPr>
              <a:t>. Efficient processing of deep neural networks: A tutorial and survey. Proceedings of the, 2017, 105(12):2295-2329 </a:t>
            </a:r>
            <a:endParaRPr lang="en-US" altLang="zh-CN" sz="1800" i="1" dirty="0">
              <a:solidFill>
                <a:srgbClr val="002060"/>
              </a:solidFill>
              <a:latin typeface="微软雅黑" panose="020B0503020204020204" pitchFamily="34" charset="-122"/>
              <a:ea typeface="微软雅黑" panose="020B0503020204020204" pitchFamily="34" charset="-122"/>
            </a:endParaRPr>
          </a:p>
        </p:txBody>
      </p:sp>
      <p:sp>
        <p:nvSpPr>
          <p:cNvPr id="12" name="文本框 11"/>
          <p:cNvSpPr txBox="1"/>
          <p:nvPr/>
        </p:nvSpPr>
        <p:spPr bwMode="auto">
          <a:xfrm>
            <a:off x="147352" y="1531002"/>
            <a:ext cx="11377264" cy="521681"/>
          </a:xfrm>
          <a:prstGeom prst="rect">
            <a:avLst/>
          </a:prstGeom>
          <a:noFill/>
          <a:ln w="38100" cmpd="dbl" algn="ctr">
            <a:noFill/>
            <a:miter lim="800000"/>
          </a:ln>
          <a:effectLst/>
        </p:spPr>
        <p:txBody>
          <a:bodyPr wrap="square">
            <a:spAutoFit/>
          </a:bodyPr>
          <a:lstStyle/>
          <a:p>
            <a:pPr>
              <a:lnSpc>
                <a:spcPct val="130000"/>
              </a:lnSpc>
            </a:pPr>
            <a:r>
              <a:rPr lang="en-US" altLang="zh-CN" b="1" dirty="0">
                <a:solidFill>
                  <a:srgbClr val="002060"/>
                </a:solidFill>
                <a:latin typeface="微软雅黑" panose="020B0503020204020204" pitchFamily="34" charset="-122"/>
                <a:ea typeface="微软雅黑" panose="020B0503020204020204" pitchFamily="34" charset="-122"/>
              </a:rPr>
              <a:t>      </a:t>
            </a:r>
            <a:endParaRPr lang="zh-CN" altLang="en-US" b="1" dirty="0"/>
          </a:p>
        </p:txBody>
      </p:sp>
    </p:spTree>
  </p:cSld>
  <p:clrMapOvr>
    <a:masterClrMapping/>
  </p:clrMapOvr>
  <p:transition spd="slow" advTm="6023"/>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13" name="内容占位符 2"/>
          <p:cNvSpPr>
            <a:spLocks noGrp="1"/>
          </p:cNvSpPr>
          <p:nvPr>
            <p:ph sz="quarter" idx="1"/>
          </p:nvPr>
        </p:nvSpPr>
        <p:spPr>
          <a:xfrm>
            <a:off x="335360" y="1052736"/>
            <a:ext cx="5976664" cy="4464496"/>
          </a:xfrm>
        </p:spPr>
        <p:txBody>
          <a:bodyPr/>
          <a:lstStyle/>
          <a:p>
            <a:pPr>
              <a:lnSpc>
                <a:spcPct val="150000"/>
              </a:lnSpc>
              <a:buClr>
                <a:srgbClr val="0F2D69"/>
              </a:buClr>
              <a:buSzPct val="100000"/>
              <a:buFont typeface="Wingdings" panose="05000000000000000000" pitchFamily="2" charset="2"/>
              <a:buChar char="p"/>
            </a:pPr>
            <a:r>
              <a:rPr lang="en-US" altLang="zh-CN" sz="2400" kern="1200" dirty="0">
                <a:solidFill>
                  <a:srgbClr val="002060"/>
                </a:solidFill>
                <a:latin typeface="微软雅黑" panose="020B0503020204020204" pitchFamily="34" charset="-122"/>
                <a:ea typeface="微软雅黑" panose="020B0503020204020204" pitchFamily="34" charset="-122"/>
                <a:cs typeface="+mn-cs"/>
              </a:rPr>
              <a:t>DLP-M</a:t>
            </a:r>
            <a:r>
              <a:rPr lang="zh-CN" altLang="en-US" sz="2400" kern="1200" dirty="0">
                <a:solidFill>
                  <a:srgbClr val="002060"/>
                </a:solidFill>
                <a:latin typeface="微软雅黑" panose="020B0503020204020204" pitchFamily="34" charset="-122"/>
                <a:ea typeface="微软雅黑" panose="020B0503020204020204" pitchFamily="34" charset="-122"/>
              </a:rPr>
              <a:t>架构</a:t>
            </a:r>
            <a:endParaRPr lang="en-US" altLang="zh-CN" sz="2400" kern="1200" dirty="0">
              <a:solidFill>
                <a:srgbClr val="002060"/>
              </a:solidFill>
              <a:latin typeface="微软雅黑" panose="020B0503020204020204" pitchFamily="34" charset="-122"/>
              <a:ea typeface="微软雅黑" panose="020B0503020204020204" pitchFamily="34" charset="-122"/>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外部存储控制器</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外设通信模块</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片上互联</a:t>
            </a:r>
            <a:r>
              <a:rPr lang="en-US" altLang="zh-CN" sz="2400" kern="1200" dirty="0" err="1">
                <a:solidFill>
                  <a:srgbClr val="002060"/>
                </a:solidFill>
                <a:latin typeface="微软雅黑" panose="020B0503020204020204" pitchFamily="34" charset="-122"/>
                <a:ea typeface="微软雅黑" panose="020B0503020204020204" pitchFamily="34" charset="-122"/>
                <a:cs typeface="+mn-cs"/>
              </a:rPr>
              <a:t>NoC</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模块</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同步模块</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GBC</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Global Barrier Controller</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a:p>
            <a:pPr lvl="1">
              <a:lnSpc>
                <a:spcPct val="130000"/>
              </a:lnSpc>
              <a:buClr>
                <a:srgbClr val="0F2D69"/>
              </a:buClr>
              <a:buSzPct val="100000"/>
              <a:buFont typeface="Wingdings" panose="05000000000000000000" pitchFamily="2" charset="2"/>
              <a:buChar char="n"/>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四个</a:t>
            </a:r>
            <a:r>
              <a:rPr lang="en-US" altLang="zh-CN" sz="2400" kern="1200" dirty="0">
                <a:solidFill>
                  <a:srgbClr val="002060"/>
                </a:solidFill>
                <a:latin typeface="微软雅黑" panose="020B0503020204020204" pitchFamily="34" charset="-122"/>
                <a:ea typeface="微软雅黑" panose="020B0503020204020204" pitchFamily="34" charset="-122"/>
                <a:cs typeface="+mn-cs"/>
              </a:rPr>
              <a:t>DLP-C</a:t>
            </a:r>
            <a:endParaRPr lang="en-US" altLang="zh-CN" sz="2400" kern="1200" dirty="0">
              <a:solidFill>
                <a:srgbClr val="002060"/>
              </a:solidFill>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6672064" y="1412776"/>
            <a:ext cx="4754148" cy="4670374"/>
          </a:xfrm>
          <a:prstGeom prst="rect">
            <a:avLst/>
          </a:prstGeom>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sym typeface="+mn-ea"/>
              </a:rPr>
              <a:t>5.1 </a:t>
            </a:r>
            <a:r>
              <a:rPr lang="zh-CN" altLang="en-US" kern="1200" dirty="0">
                <a:solidFill>
                  <a:srgbClr val="002060"/>
                </a:solidFill>
                <a:latin typeface="微软雅黑" panose="020B0503020204020204" pitchFamily="34" charset="-122"/>
                <a:ea typeface="微软雅黑" panose="020B0503020204020204" pitchFamily="34" charset="-122"/>
                <a:cs typeface="+mn-cs"/>
                <a:sym typeface="+mn-ea"/>
              </a:rPr>
              <a:t>时域与空域架构</a:t>
            </a:r>
            <a:endParaRPr lang="en-US"/>
          </a:p>
        </p:txBody>
      </p:sp>
      <p:sp>
        <p:nvSpPr>
          <p:cNvPr id="3" name="Content Placeholder 2"/>
          <p:cNvSpPr>
            <a:spLocks noGrp="1"/>
          </p:cNvSpPr>
          <p:nvPr>
            <p:ph idx="1"/>
          </p:nvPr>
        </p:nvSpPr>
        <p:spPr>
          <a:xfrm>
            <a:off x="1096433" y="1770792"/>
            <a:ext cx="10204451" cy="5040783"/>
          </a:xfrm>
        </p:spPr>
        <p:txBody>
          <a:bodyPr/>
          <a:lstStyle/>
          <a:p>
            <a:pPr>
              <a:lnSpc>
                <a:spcPct val="135000"/>
              </a:lnSpc>
            </a:pPr>
            <a:r>
              <a:rPr lang="en-US" sz="2400">
                <a:solidFill>
                  <a:srgbClr val="002060"/>
                </a:solidFill>
                <a:latin typeface="微软雅黑" panose="020B0503020204020204" pitchFamily="34" charset="-122"/>
                <a:ea typeface="微软雅黑" panose="020B0503020204020204" pitchFamily="34" charset="-122"/>
                <a:cs typeface="Adobe Naskh Medium" pitchFamily="2" charset="-78"/>
              </a:rPr>
              <a:t>核心思想是最小化存储传输</a:t>
            </a:r>
            <a:endParaRPr lang="en-US" sz="2400">
              <a:solidFill>
                <a:srgbClr val="002060"/>
              </a:solidFill>
              <a:latin typeface="微软雅黑" panose="020B0503020204020204" pitchFamily="34" charset="-122"/>
              <a:ea typeface="微软雅黑" panose="020B0503020204020204" pitchFamily="34" charset="-122"/>
              <a:cs typeface="Adobe Naskh Medium" pitchFamily="2" charset="-78"/>
            </a:endParaRPr>
          </a:p>
          <a:p>
            <a:pPr>
              <a:lnSpc>
                <a:spcPct val="135000"/>
              </a:lnSpc>
            </a:pPr>
            <a:r>
              <a:rPr lang="en-US" sz="2400">
                <a:solidFill>
                  <a:srgbClr val="002060"/>
                </a:solidFill>
                <a:latin typeface="微软雅黑" panose="020B0503020204020204" pitchFamily="34" charset="-122"/>
                <a:ea typeface="微软雅黑" panose="020B0503020204020204" pitchFamily="34" charset="-122"/>
                <a:cs typeface="Adobe Naskh Medium" pitchFamily="2" charset="-78"/>
              </a:rPr>
              <a:t>DianNao系列芯片</a:t>
            </a:r>
            <a:endParaRPr lang="en-US" sz="2400">
              <a:solidFill>
                <a:srgbClr val="002060"/>
              </a:solidFill>
              <a:latin typeface="微软雅黑" panose="020B0503020204020204" pitchFamily="34" charset="-122"/>
              <a:ea typeface="微软雅黑" panose="020B0503020204020204" pitchFamily="34" charset="-122"/>
              <a:cs typeface="Adobe Naskh Medium" pitchFamily="2" charset="-78"/>
            </a:endParaRPr>
          </a:p>
          <a:p>
            <a:pPr lvl="1">
              <a:lnSpc>
                <a:spcPct val="135000"/>
              </a:lnSpc>
              <a:buFont typeface="Wingdings" panose="05000000000000000000" pitchFamily="2" charset="2"/>
              <a:buChar char="§"/>
            </a:pPr>
            <a:r>
              <a:rPr lang="en-US" sz="2200">
                <a:solidFill>
                  <a:srgbClr val="C00000"/>
                </a:solidFill>
                <a:latin typeface="微软雅黑" panose="020B0503020204020204" pitchFamily="34" charset="-122"/>
                <a:ea typeface="微软雅黑" panose="020B0503020204020204" pitchFamily="34" charset="-122"/>
                <a:cs typeface="Adobe Naskh Medium" pitchFamily="2" charset="-78"/>
              </a:rPr>
              <a:t>DianNao</a:t>
            </a:r>
            <a:r>
              <a:rPr lang="en-US" sz="2200">
                <a:solidFill>
                  <a:srgbClr val="002060"/>
                </a:solidFill>
                <a:latin typeface="微软雅黑" panose="020B0503020204020204" pitchFamily="34" charset="-122"/>
                <a:ea typeface="微软雅黑" panose="020B0503020204020204" pitchFamily="34" charset="-122"/>
                <a:cs typeface="Adobe Naskh Medium" pitchFamily="2" charset="-78"/>
              </a:rPr>
              <a:t>: 神经网络加速器</a:t>
            </a:r>
            <a:endParaRPr lang="en-US" sz="2200">
              <a:solidFill>
                <a:srgbClr val="002060"/>
              </a:solidFill>
              <a:latin typeface="微软雅黑" panose="020B0503020204020204" pitchFamily="34" charset="-122"/>
              <a:ea typeface="微软雅黑" panose="020B0503020204020204" pitchFamily="34" charset="-122"/>
              <a:cs typeface="Adobe Naskh Medium" pitchFamily="2" charset="-78"/>
            </a:endParaRPr>
          </a:p>
          <a:p>
            <a:pPr lvl="1">
              <a:lnSpc>
                <a:spcPct val="135000"/>
              </a:lnSpc>
              <a:buFont typeface="Wingdings" panose="05000000000000000000" pitchFamily="2" charset="2"/>
              <a:buChar char="§"/>
            </a:pPr>
            <a:r>
              <a:rPr lang="en-US" sz="2200">
                <a:solidFill>
                  <a:srgbClr val="C00000"/>
                </a:solidFill>
                <a:latin typeface="微软雅黑" panose="020B0503020204020204" pitchFamily="34" charset="-122"/>
                <a:ea typeface="微软雅黑" panose="020B0503020204020204" pitchFamily="34" charset="-122"/>
                <a:cs typeface="Adobe Naskh Medium" pitchFamily="2" charset="-78"/>
              </a:rPr>
              <a:t>DaDianNao</a:t>
            </a:r>
            <a:r>
              <a:rPr lang="en-US" sz="2200">
                <a:solidFill>
                  <a:srgbClr val="002060"/>
                </a:solidFill>
                <a:latin typeface="微软雅黑" panose="020B0503020204020204" pitchFamily="34" charset="-122"/>
                <a:ea typeface="微软雅黑" panose="020B0503020204020204" pitchFamily="34" charset="-122"/>
                <a:cs typeface="Adobe Naskh Medium" pitchFamily="2" charset="-78"/>
              </a:rPr>
              <a:t>: 机器学习超级电脑</a:t>
            </a:r>
            <a:endParaRPr lang="en-US" sz="2200">
              <a:solidFill>
                <a:srgbClr val="002060"/>
              </a:solidFill>
              <a:latin typeface="微软雅黑" panose="020B0503020204020204" pitchFamily="34" charset="-122"/>
              <a:ea typeface="微软雅黑" panose="020B0503020204020204" pitchFamily="34" charset="-122"/>
              <a:cs typeface="Adobe Naskh Medium" pitchFamily="2" charset="-78"/>
            </a:endParaRPr>
          </a:p>
          <a:p>
            <a:pPr lvl="1">
              <a:lnSpc>
                <a:spcPct val="135000"/>
              </a:lnSpc>
              <a:buFont typeface="Wingdings" panose="05000000000000000000" pitchFamily="2" charset="2"/>
              <a:buChar char="§"/>
            </a:pPr>
            <a:r>
              <a:rPr lang="en-US" sz="2200">
                <a:solidFill>
                  <a:srgbClr val="C00000"/>
                </a:solidFill>
                <a:latin typeface="微软雅黑" panose="020B0503020204020204" pitchFamily="34" charset="-122"/>
                <a:ea typeface="微软雅黑" panose="020B0503020204020204" pitchFamily="34" charset="-122"/>
                <a:cs typeface="Adobe Naskh Medium" pitchFamily="2" charset="-78"/>
              </a:rPr>
              <a:t>ShiDianNao</a:t>
            </a:r>
            <a:r>
              <a:rPr lang="en-US" sz="2200">
                <a:solidFill>
                  <a:srgbClr val="002060"/>
                </a:solidFill>
                <a:latin typeface="微软雅黑" panose="020B0503020204020204" pitchFamily="34" charset="-122"/>
                <a:ea typeface="微软雅黑" panose="020B0503020204020204" pitchFamily="34" charset="-122"/>
                <a:cs typeface="Adobe Naskh Medium" pitchFamily="2" charset="-78"/>
              </a:rPr>
              <a:t>: CNN的低功耗加速器</a:t>
            </a:r>
            <a:endParaRPr lang="en-US" sz="2200">
              <a:solidFill>
                <a:srgbClr val="002060"/>
              </a:solidFill>
              <a:latin typeface="微软雅黑" panose="020B0503020204020204" pitchFamily="34" charset="-122"/>
              <a:ea typeface="微软雅黑" panose="020B0503020204020204" pitchFamily="34" charset="-122"/>
              <a:cs typeface="Adobe Naskh Medium" pitchFamily="2" charset="-78"/>
            </a:endParaRPr>
          </a:p>
          <a:p>
            <a:pPr lvl="1">
              <a:lnSpc>
                <a:spcPct val="135000"/>
              </a:lnSpc>
              <a:buFont typeface="Wingdings" panose="05000000000000000000" pitchFamily="2" charset="2"/>
              <a:buChar char="§"/>
            </a:pPr>
            <a:r>
              <a:rPr lang="en-US" sz="2200">
                <a:solidFill>
                  <a:srgbClr val="C00000"/>
                </a:solidFill>
                <a:latin typeface="微软雅黑" panose="020B0503020204020204" pitchFamily="34" charset="-122"/>
                <a:ea typeface="微软雅黑" panose="020B0503020204020204" pitchFamily="34" charset="-122"/>
                <a:cs typeface="Adobe Naskh Medium" pitchFamily="2" charset="-78"/>
              </a:rPr>
              <a:t>PuDianNao</a:t>
            </a:r>
            <a:r>
              <a:rPr lang="en-US" sz="2200">
                <a:solidFill>
                  <a:srgbClr val="002060"/>
                </a:solidFill>
                <a:latin typeface="微软雅黑" panose="020B0503020204020204" pitchFamily="34" charset="-122"/>
                <a:ea typeface="微软雅黑" panose="020B0503020204020204" pitchFamily="34" charset="-122"/>
                <a:cs typeface="Adobe Naskh Medium" pitchFamily="2" charset="-78"/>
              </a:rPr>
              <a:t>: 多功能机器学习加速器</a:t>
            </a:r>
            <a:endParaRPr lang="en-US" sz="2200">
              <a:solidFill>
                <a:srgbClr val="002060"/>
              </a:solidFill>
              <a:latin typeface="微软雅黑" panose="020B0503020204020204" pitchFamily="34" charset="-122"/>
              <a:ea typeface="微软雅黑" panose="020B0503020204020204" pitchFamily="34" charset="-122"/>
              <a:cs typeface="Adobe Naskh Medium" pitchFamily="2" charset="-78"/>
            </a:endParaRPr>
          </a:p>
          <a:p>
            <a:pPr>
              <a:lnSpc>
                <a:spcPct val="135000"/>
              </a:lnSpc>
            </a:pPr>
            <a:r>
              <a:rPr lang="en-US" sz="2400">
                <a:solidFill>
                  <a:srgbClr val="002060"/>
                </a:solidFill>
                <a:latin typeface="微软雅黑" panose="020B0503020204020204" pitchFamily="34" charset="-122"/>
                <a:ea typeface="微软雅黑" panose="020B0503020204020204" pitchFamily="34" charset="-122"/>
                <a:cs typeface="Adobe Naskh Medium" pitchFamily="2" charset="-78"/>
              </a:rPr>
              <a:t>性能 (以DaDianNao为例)</a:t>
            </a:r>
            <a:endParaRPr lang="en-US" sz="2400">
              <a:solidFill>
                <a:srgbClr val="002060"/>
              </a:solidFill>
              <a:latin typeface="微软雅黑" panose="020B0503020204020204" pitchFamily="34" charset="-122"/>
              <a:ea typeface="微软雅黑" panose="020B0503020204020204" pitchFamily="34" charset="-122"/>
              <a:cs typeface="Adobe Naskh Medium" pitchFamily="2" charset="-78"/>
            </a:endParaRPr>
          </a:p>
          <a:p>
            <a:pPr lvl="1">
              <a:lnSpc>
                <a:spcPct val="135000"/>
              </a:lnSpc>
              <a:buFont typeface="Wingdings" panose="05000000000000000000" pitchFamily="2" charset="2"/>
              <a:buChar char="§"/>
            </a:pPr>
            <a:r>
              <a:rPr lang="en-US" sz="2200">
                <a:solidFill>
                  <a:srgbClr val="002060"/>
                </a:solidFill>
                <a:latin typeface="微软雅黑" panose="020B0503020204020204" pitchFamily="34" charset="-122"/>
                <a:ea typeface="微软雅黑" panose="020B0503020204020204" pitchFamily="34" charset="-122"/>
                <a:cs typeface="Adobe Naskh Medium" pitchFamily="2" charset="-78"/>
              </a:rPr>
              <a:t>相较K20M GPU提速21.38倍</a:t>
            </a:r>
            <a:endParaRPr lang="en-US" sz="2200">
              <a:solidFill>
                <a:srgbClr val="002060"/>
              </a:solidFill>
              <a:latin typeface="微软雅黑" panose="020B0503020204020204" pitchFamily="34" charset="-122"/>
              <a:ea typeface="微软雅黑" panose="020B0503020204020204" pitchFamily="34" charset="-122"/>
              <a:cs typeface="Adobe Naskh Medium" pitchFamily="2" charset="-78"/>
            </a:endParaRPr>
          </a:p>
          <a:p>
            <a:pPr lvl="1">
              <a:lnSpc>
                <a:spcPct val="135000"/>
              </a:lnSpc>
              <a:buFont typeface="Wingdings" panose="05000000000000000000" pitchFamily="2" charset="2"/>
              <a:buChar char="§"/>
            </a:pPr>
            <a:r>
              <a:rPr lang="en-US" sz="2200">
                <a:solidFill>
                  <a:srgbClr val="002060"/>
                </a:solidFill>
                <a:latin typeface="微软雅黑" panose="020B0503020204020204" pitchFamily="34" charset="-122"/>
                <a:ea typeface="微软雅黑" panose="020B0503020204020204" pitchFamily="34" charset="-122"/>
                <a:cs typeface="Adobe Naskh Medium" pitchFamily="2" charset="-78"/>
              </a:rPr>
              <a:t>能耗降低330.56倍</a:t>
            </a:r>
            <a:endParaRPr lang="zh-CN" altLang="en-US" sz="2200">
              <a:solidFill>
                <a:srgbClr val="002060"/>
              </a:solidFill>
              <a:latin typeface="微软雅黑" panose="020B0503020204020204" pitchFamily="34" charset="-122"/>
              <a:ea typeface="微软雅黑" panose="020B0503020204020204" pitchFamily="34" charset="-122"/>
              <a:cs typeface="Adobe Naskh Medium" pitchFamily="2" charset="-78"/>
            </a:endParaRPr>
          </a:p>
        </p:txBody>
      </p:sp>
      <p:sp>
        <p:nvSpPr>
          <p:cNvPr id="4" name="Slide Number Placeholder 3"/>
          <p:cNvSpPr>
            <a:spLocks noGrp="1"/>
          </p:cNvSpPr>
          <p:nvPr>
            <p:ph type="sldNum" sz="quarter" idx="10"/>
          </p:nvPr>
        </p:nvSpPr>
        <p:spPr/>
        <p:txBody>
          <a:bodyPr/>
          <a:lstStyle/>
          <a:p>
            <a:pPr>
              <a:defRPr/>
            </a:pPr>
            <a:fld id="{65E1E517-BCF5-634A-9CA5-72290370C34D}" type="slidenum">
              <a:rPr lang="en-US" altLang="zh-CN"/>
            </a:fld>
            <a:endParaRPr lang="en-US" altLang="zh-CN"/>
          </a:p>
        </p:txBody>
      </p:sp>
      <p:sp>
        <p:nvSpPr>
          <p:cNvPr id="7" name="Title 1"/>
          <p:cNvSpPr>
            <a:spLocks noGrp="1"/>
          </p:cNvSpPr>
          <p:nvPr>
            <p:custDataLst>
              <p:tags r:id="rId1"/>
            </p:custDataLst>
          </p:nvPr>
        </p:nvSpPr>
        <p:spPr>
          <a:xfrm>
            <a:off x="983615" y="981075"/>
            <a:ext cx="5036820" cy="65278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0099"/>
                </a:solidFill>
                <a:latin typeface="+mj-lt"/>
                <a:ea typeface="+mj-ea"/>
                <a:cs typeface="+mj-cs"/>
              </a:defRPr>
            </a:lvl1pPr>
            <a:lvl2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2pPr>
            <a:lvl3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3pPr>
            <a:lvl4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4pPr>
            <a:lvl5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5pPr>
            <a:lvl6pPr marL="4572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6pPr>
            <a:lvl7pPr marL="9144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7pPr>
            <a:lvl8pPr marL="13716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8pPr>
            <a:lvl9pPr marL="18288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9pPr>
          </a:lstStyle>
          <a:p>
            <a:r>
              <a:rPr lang="en-US"/>
              <a:t>DianNao系列芯片</a:t>
            </a:r>
            <a:endParaRPr lang="en-US"/>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DianNao芯片</a:t>
            </a:r>
            <a:endParaRPr lang="en-US"/>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195047" y="1443344"/>
            <a:ext cx="5883759" cy="4608512"/>
          </a:xfrm>
        </p:spPr>
      </p:pic>
      <p:sp>
        <p:nvSpPr>
          <p:cNvPr id="8" name="文本框 11"/>
          <p:cNvSpPr txBox="1"/>
          <p:nvPr/>
        </p:nvSpPr>
        <p:spPr>
          <a:xfrm>
            <a:off x="640531" y="1448265"/>
            <a:ext cx="5883758" cy="1980735"/>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输入神经元的输入缓冲区</a:t>
            </a:r>
            <a:r>
              <a:rPr lang="en-US" altLang="zh-CN" sz="2000" b="1" dirty="0">
                <a:solidFill>
                  <a:srgbClr val="002060"/>
                </a:solidFill>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NBin</a:t>
            </a:r>
            <a:r>
              <a:rPr lang="en-US" altLang="zh-CN" sz="2000" b="1" dirty="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输出神经元的输出缓冲区 </a:t>
            </a:r>
            <a:r>
              <a:rPr lang="en-US" altLang="zh-CN" sz="2000" b="1"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NBout</a:t>
            </a:r>
            <a:r>
              <a:rPr lang="en-US" altLang="zh-CN" sz="2000" b="1" dirty="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突触权重的缓冲区</a:t>
            </a:r>
            <a:r>
              <a:rPr lang="en-US" altLang="zh-CN" sz="2000" b="1" dirty="0">
                <a:solidFill>
                  <a:srgbClr val="002060"/>
                </a:solidFill>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SB</a:t>
            </a:r>
            <a:r>
              <a:rPr lang="en-US" altLang="zh-CN" sz="2000" b="1" dirty="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神经功能单元</a:t>
            </a:r>
            <a:r>
              <a:rPr lang="en-US" altLang="zh-CN" sz="2000" b="1" dirty="0">
                <a:solidFill>
                  <a:srgbClr val="002060"/>
                </a:solidFill>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NFU</a:t>
            </a:r>
            <a:r>
              <a:rPr lang="en-US" altLang="zh-CN" sz="2000" b="1" dirty="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控制逻辑</a:t>
            </a:r>
            <a:r>
              <a:rPr lang="en-US" altLang="zh-CN" sz="2000" b="1" dirty="0">
                <a:solidFill>
                  <a:srgbClr val="002060"/>
                </a:solidFill>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CP</a:t>
            </a:r>
            <a:r>
              <a:rPr lang="en-US" altLang="zh-CN" sz="2000" b="1" dirty="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9" name="内容占位符 2"/>
          <p:cNvSpPr txBox="1"/>
          <p:nvPr/>
        </p:nvSpPr>
        <p:spPr bwMode="auto">
          <a:xfrm>
            <a:off x="-168696" y="764704"/>
            <a:ext cx="8784977" cy="83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lvl="1">
              <a:lnSpc>
                <a:spcPct val="150000"/>
              </a:lnSpc>
              <a:buClr>
                <a:srgbClr val="002060"/>
              </a:buClr>
              <a:buSzPct val="100000"/>
              <a:buFont typeface="Wingdings" panose="05000000000000000000" pitchFamily="2" charset="2"/>
              <a:buChar char="p"/>
            </a:pPr>
            <a:r>
              <a:rPr lang="en-US" altLang="zh-CN" kern="0" dirty="0">
                <a:solidFill>
                  <a:srgbClr val="002060"/>
                </a:solidFill>
                <a:latin typeface="微软雅黑" panose="020B0503020204020204" pitchFamily="34" charset="-122"/>
                <a:ea typeface="微软雅黑" panose="020B0503020204020204" pitchFamily="34" charset="-122"/>
              </a:rPr>
              <a:t> </a:t>
            </a:r>
            <a:r>
              <a:rPr lang="zh-CN" altLang="en-US" kern="0" dirty="0">
                <a:solidFill>
                  <a:srgbClr val="002060"/>
                </a:solidFill>
                <a:latin typeface="微软雅黑" panose="020B0503020204020204" pitchFamily="34" charset="-122"/>
                <a:ea typeface="微软雅黑" panose="020B0503020204020204" pitchFamily="34" charset="-122"/>
              </a:rPr>
              <a:t>组成部分</a:t>
            </a: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10" name="文本框 11"/>
          <p:cNvSpPr txBox="1"/>
          <p:nvPr/>
        </p:nvSpPr>
        <p:spPr>
          <a:xfrm>
            <a:off x="7248128" y="6046385"/>
            <a:ext cx="3978518" cy="371961"/>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lnSpc>
                <a:spcPct val="125000"/>
              </a:lnSpc>
            </a:pPr>
            <a:r>
              <a:rPr lang="en-US" altLang="zh-CN" sz="1600" b="1" dirty="0">
                <a:solidFill>
                  <a:srgbClr val="002060"/>
                </a:solidFill>
                <a:latin typeface="微软雅黑" panose="020B0503020204020204" pitchFamily="34" charset="-122"/>
                <a:ea typeface="微软雅黑" panose="020B0503020204020204" pitchFamily="34" charset="-122"/>
              </a:rPr>
              <a:t>DianNao</a:t>
            </a:r>
            <a:r>
              <a:rPr lang="zh-CN" altLang="en-US" sz="1600" b="1" dirty="0">
                <a:solidFill>
                  <a:srgbClr val="002060"/>
                </a:solidFill>
                <a:latin typeface="微软雅黑" panose="020B0503020204020204" pitchFamily="34" charset="-122"/>
                <a:ea typeface="微软雅黑" panose="020B0503020204020204" pitchFamily="34" charset="-122"/>
              </a:rPr>
              <a:t>加速器架构简图</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11" name="文本框 11"/>
          <p:cNvSpPr txBox="1"/>
          <p:nvPr/>
        </p:nvSpPr>
        <p:spPr>
          <a:xfrm>
            <a:off x="628160" y="4177463"/>
            <a:ext cx="5767808" cy="1980735"/>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每个功能块： </a:t>
            </a:r>
            <a:r>
              <a:rPr lang="en-US" altLang="zh-CN" sz="2000" b="1" dirty="0">
                <a:solidFill>
                  <a:srgbClr val="002060"/>
                </a:solidFill>
                <a:latin typeface="微软雅黑" panose="020B0503020204020204" pitchFamily="34" charset="-122"/>
                <a:ea typeface="微软雅黑" panose="020B0503020204020204" pitchFamily="34" charset="-122"/>
              </a:rPr>
              <a:t>T</a:t>
            </a:r>
            <a:r>
              <a:rPr lang="en-US" altLang="zh-CN" sz="2000" b="1" baseline="-25000" dirty="0">
                <a:solidFill>
                  <a:srgbClr val="002060"/>
                </a:solidFill>
                <a:latin typeface="微软雅黑" panose="020B0503020204020204" pitchFamily="34" charset="-122"/>
                <a:ea typeface="微软雅黑" panose="020B0503020204020204" pitchFamily="34" charset="-122"/>
              </a:rPr>
              <a:t>i </a:t>
            </a:r>
            <a:r>
              <a:rPr lang="zh-CN" altLang="en-US" sz="2000" b="1" baseline="-25000"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输入</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突触、</a:t>
            </a:r>
            <a:r>
              <a:rPr lang="en-US" altLang="zh-CN" sz="2000" b="1" dirty="0">
                <a:solidFill>
                  <a:srgbClr val="002060"/>
                </a:solidFill>
                <a:latin typeface="微软雅黑" panose="020B0503020204020204" pitchFamily="34" charset="-122"/>
                <a:ea typeface="微软雅黑" panose="020B0503020204020204" pitchFamily="34" charset="-122"/>
              </a:rPr>
              <a:t>T</a:t>
            </a:r>
            <a:r>
              <a:rPr lang="en-US" altLang="zh-CN" sz="2000" b="1" baseline="-25000" dirty="0">
                <a:solidFill>
                  <a:srgbClr val="002060"/>
                </a:solidFill>
                <a:latin typeface="微软雅黑" panose="020B0503020204020204" pitchFamily="34" charset="-122"/>
                <a:ea typeface="微软雅黑" panose="020B0503020204020204" pitchFamily="34" charset="-122"/>
              </a:rPr>
              <a:t>n </a:t>
            </a:r>
            <a:r>
              <a:rPr lang="zh-CN" altLang="en-US" sz="2000" b="1" dirty="0">
                <a:solidFill>
                  <a:srgbClr val="002060"/>
                </a:solidFill>
                <a:latin typeface="微软雅黑" panose="020B0503020204020204" pitchFamily="34" charset="-122"/>
                <a:ea typeface="微软雅黑" panose="020B0503020204020204" pitchFamily="34" charset="-122"/>
              </a:rPr>
              <a:t>输出神经元</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不同类的层分解为</a:t>
            </a:r>
            <a:r>
              <a:rPr lang="en-US" altLang="zh-CN" sz="2000" b="1" dirty="0">
                <a:solidFill>
                  <a:srgbClr val="002060"/>
                </a:solidFill>
                <a:latin typeface="微软雅黑" panose="020B0503020204020204" pitchFamily="34" charset="-122"/>
                <a:ea typeface="微软雅黑" panose="020B0503020204020204" pitchFamily="34" charset="-122"/>
              </a:rPr>
              <a:t>2</a:t>
            </a:r>
            <a:r>
              <a:rPr lang="zh-CN" altLang="en-US" sz="2000" b="1" dirty="0">
                <a:solidFill>
                  <a:srgbClr val="002060"/>
                </a:solidFill>
                <a:latin typeface="微软雅黑" panose="020B0503020204020204" pitchFamily="34" charset="-122"/>
                <a:ea typeface="微软雅黑" panose="020B0503020204020204" pitchFamily="34" charset="-122"/>
              </a:rPr>
              <a:t>个</a:t>
            </a:r>
            <a:r>
              <a:rPr lang="en-US" altLang="zh-CN" sz="2000" b="1" dirty="0">
                <a:solidFill>
                  <a:srgbClr val="002060"/>
                </a:solidFill>
                <a:latin typeface="微软雅黑" panose="020B0503020204020204" pitchFamily="34" charset="-122"/>
                <a:ea typeface="微软雅黑" panose="020B0503020204020204" pitchFamily="34" charset="-122"/>
              </a:rPr>
              <a:t>/3</a:t>
            </a:r>
            <a:r>
              <a:rPr lang="zh-CN" altLang="en-US" sz="2000" b="1" dirty="0">
                <a:solidFill>
                  <a:srgbClr val="002060"/>
                </a:solidFill>
                <a:latin typeface="微软雅黑" panose="020B0503020204020204" pitchFamily="34" charset="-122"/>
                <a:ea typeface="微软雅黑" panose="020B0503020204020204" pitchFamily="34" charset="-122"/>
              </a:rPr>
              <a:t>个阶段：</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952500" lvl="1" indent="-342900">
              <a:lnSpc>
                <a:spcPct val="125000"/>
              </a:lnSpc>
              <a:buFont typeface="Wingdings" panose="05000000000000000000" pitchFamily="2" charset="2"/>
              <a:buChar char="§"/>
            </a:pPr>
            <a:r>
              <a:rPr lang="zh-CN" altLang="en-US" sz="2000" b="1" dirty="0">
                <a:solidFill>
                  <a:srgbClr val="002060"/>
                </a:solidFill>
                <a:latin typeface="微软雅黑" panose="020B0503020204020204" pitchFamily="34" charset="-122"/>
                <a:ea typeface="微软雅黑" panose="020B0503020204020204" pitchFamily="34" charset="-122"/>
              </a:rPr>
              <a:t>输入与突触的乘法</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952500" lvl="1" indent="-342900">
              <a:lnSpc>
                <a:spcPct val="125000"/>
              </a:lnSpc>
              <a:buFont typeface="Wingdings" panose="05000000000000000000" pitchFamily="2" charset="2"/>
              <a:buChar char="§"/>
            </a:pPr>
            <a:r>
              <a:rPr lang="zh-CN" altLang="en-US" sz="2000" b="1" dirty="0">
                <a:solidFill>
                  <a:srgbClr val="002060"/>
                </a:solidFill>
                <a:latin typeface="微软雅黑" panose="020B0503020204020204" pitchFamily="34" charset="-122"/>
                <a:ea typeface="微软雅黑" panose="020B0503020204020204" pitchFamily="34" charset="-122"/>
              </a:rPr>
              <a:t>所有乘积结果的相加</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952500" lvl="1" indent="-342900">
              <a:lnSpc>
                <a:spcPct val="125000"/>
              </a:lnSpc>
              <a:buFont typeface="Wingdings" panose="05000000000000000000" pitchFamily="2" charset="2"/>
              <a:buChar char="§"/>
            </a:pPr>
            <a:r>
              <a:rPr lang="en-US" altLang="zh-CN" sz="2000" b="1" dirty="0">
                <a:solidFill>
                  <a:srgbClr val="002060"/>
                </a:solidFill>
                <a:latin typeface="微软雅黑" panose="020B0503020204020204" pitchFamily="34" charset="-122"/>
                <a:ea typeface="微软雅黑" panose="020B0503020204020204" pitchFamily="34" charset="-122"/>
              </a:rPr>
              <a:t>Sigmoid</a:t>
            </a:r>
            <a:r>
              <a:rPr lang="zh-CN" altLang="en-US" sz="2000" b="1" dirty="0">
                <a:solidFill>
                  <a:srgbClr val="002060"/>
                </a:solidFill>
                <a:latin typeface="微软雅黑" panose="020B0503020204020204" pitchFamily="34" charset="-122"/>
                <a:ea typeface="微软雅黑" panose="020B0503020204020204" pitchFamily="34" charset="-122"/>
              </a:rPr>
              <a:t> 或其它非线性函数</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12" name="内容占位符 2"/>
          <p:cNvSpPr txBox="1"/>
          <p:nvPr/>
        </p:nvSpPr>
        <p:spPr bwMode="auto">
          <a:xfrm>
            <a:off x="-181066" y="3501008"/>
            <a:ext cx="8784977" cy="83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lvl="1">
              <a:lnSpc>
                <a:spcPct val="150000"/>
              </a:lnSpc>
              <a:buClr>
                <a:srgbClr val="002060"/>
              </a:buClr>
              <a:buSzPct val="100000"/>
              <a:buFont typeface="Wingdings" panose="05000000000000000000" pitchFamily="2" charset="2"/>
              <a:buChar char="p"/>
            </a:pPr>
            <a:r>
              <a:rPr lang="en-US" altLang="zh-CN" kern="0" dirty="0">
                <a:solidFill>
                  <a:srgbClr val="002060"/>
                </a:solidFill>
                <a:latin typeface="微软雅黑" panose="020B0503020204020204" pitchFamily="34" charset="-122"/>
                <a:ea typeface="微软雅黑" panose="020B0503020204020204" pitchFamily="34" charset="-122"/>
              </a:rPr>
              <a:t> </a:t>
            </a:r>
            <a:r>
              <a:rPr lang="zh-CN" altLang="en-US" kern="0" dirty="0">
                <a:solidFill>
                  <a:srgbClr val="002060"/>
                </a:solidFill>
                <a:latin typeface="微软雅黑" panose="020B0503020204020204" pitchFamily="34" charset="-122"/>
                <a:ea typeface="微软雅黑" panose="020B0503020204020204" pitchFamily="34" charset="-122"/>
              </a:rPr>
              <a:t>神经功能单元 </a:t>
            </a:r>
            <a:r>
              <a:rPr lang="en-US" altLang="zh-CN" kern="0" dirty="0">
                <a:solidFill>
                  <a:srgbClr val="002060"/>
                </a:solidFill>
                <a:latin typeface="微软雅黑" panose="020B0503020204020204" pitchFamily="34" charset="-122"/>
                <a:ea typeface="微软雅黑" panose="020B0503020204020204" pitchFamily="34" charset="-122"/>
              </a:rPr>
              <a:t>NFU</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3" name="Slide Number Placeholder 2"/>
          <p:cNvSpPr>
            <a:spLocks noGrp="1"/>
          </p:cNvSpPr>
          <p:nvPr>
            <p:ph type="sldNum" sz="quarter" idx="10"/>
          </p:nvPr>
        </p:nvSpPr>
        <p:spPr/>
        <p:txBody>
          <a:bodyPr/>
          <a:lstStyle/>
          <a:p>
            <a:pPr>
              <a:defRPr/>
            </a:pPr>
            <a:fld id="{65E1E517-BCF5-634A-9CA5-72290370C34D}" type="slidenum">
              <a:rPr lang="en-US" altLang="zh-CN"/>
            </a:fld>
            <a:endParaRPr lang="en-US" altLang="zh-CN"/>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DianNao芯片</a:t>
            </a:r>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8007" y="1727597"/>
            <a:ext cx="3837477" cy="3798399"/>
          </a:xfrm>
          <a:prstGeom prst="rect">
            <a:avLst/>
          </a:prstGeom>
        </p:spPr>
      </p:pic>
      <p:sp>
        <p:nvSpPr>
          <p:cNvPr id="6" name="文本框 11"/>
          <p:cNvSpPr txBox="1"/>
          <p:nvPr/>
        </p:nvSpPr>
        <p:spPr>
          <a:xfrm>
            <a:off x="276349" y="1025742"/>
            <a:ext cx="4667523" cy="476862"/>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en-US" altLang="zh-CN" sz="2200" b="1" dirty="0">
                <a:solidFill>
                  <a:srgbClr val="002060"/>
                </a:solidFill>
                <a:latin typeface="微软雅黑" panose="020B0503020204020204" pitchFamily="34" charset="-122"/>
                <a:ea typeface="微软雅黑" panose="020B0503020204020204" pitchFamily="34" charset="-122"/>
              </a:rPr>
              <a:t>DianNao </a:t>
            </a:r>
            <a:r>
              <a:rPr lang="zh-CN" altLang="en-US" sz="2200" b="1" dirty="0">
                <a:solidFill>
                  <a:srgbClr val="002060"/>
                </a:solidFill>
                <a:latin typeface="微软雅黑" panose="020B0503020204020204" pitchFamily="34" charset="-122"/>
                <a:ea typeface="微软雅黑" panose="020B0503020204020204" pitchFamily="34" charset="-122"/>
              </a:rPr>
              <a:t>布局图</a:t>
            </a:r>
            <a:endParaRPr lang="en-US" altLang="zh-CN" sz="2200" b="1" dirty="0">
              <a:solidFill>
                <a:srgbClr val="002060"/>
              </a:solidFill>
              <a:latin typeface="微软雅黑" panose="020B0503020204020204" pitchFamily="34" charset="-122"/>
              <a:ea typeface="微软雅黑" panose="020B0503020204020204" pitchFamily="34" charset="-122"/>
            </a:endParaRPr>
          </a:p>
        </p:txBody>
      </p:sp>
      <p:sp>
        <p:nvSpPr>
          <p:cNvPr id="7" name="文本框 11"/>
          <p:cNvSpPr txBox="1"/>
          <p:nvPr/>
        </p:nvSpPr>
        <p:spPr>
          <a:xfrm>
            <a:off x="4524821" y="1025742"/>
            <a:ext cx="4667523" cy="476862"/>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zh-CN" altLang="en-US" sz="2200" b="1" dirty="0">
                <a:solidFill>
                  <a:srgbClr val="002060"/>
                </a:solidFill>
                <a:latin typeface="微软雅黑" panose="020B0503020204020204" pitchFamily="34" charset="-122"/>
                <a:ea typeface="微软雅黑" panose="020B0503020204020204" pitchFamily="34" charset="-122"/>
              </a:rPr>
              <a:t>实验结果</a:t>
            </a:r>
            <a:endParaRPr lang="en-US" altLang="zh-CN" sz="2200" b="1" dirty="0">
              <a:solidFill>
                <a:srgbClr val="002060"/>
              </a:solidFill>
              <a:latin typeface="微软雅黑" panose="020B0503020204020204" pitchFamily="34" charset="-122"/>
              <a:ea typeface="微软雅黑" panose="020B0503020204020204" pitchFamily="34" charset="-122"/>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152" y="3831937"/>
            <a:ext cx="4079527" cy="2924944"/>
          </a:xfrm>
          <a:prstGeom prst="rect">
            <a:avLst/>
          </a:prstGeom>
        </p:spPr>
      </p:pic>
      <p:sp>
        <p:nvSpPr>
          <p:cNvPr id="15" name="文本框 11"/>
          <p:cNvSpPr txBox="1"/>
          <p:nvPr/>
        </p:nvSpPr>
        <p:spPr>
          <a:xfrm>
            <a:off x="9245843" y="2272843"/>
            <a:ext cx="2736304" cy="753220"/>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25000"/>
              </a:lnSpc>
            </a:pPr>
            <a:r>
              <a:rPr lang="zh-CN" altLang="en-US" sz="1800" b="1" dirty="0">
                <a:solidFill>
                  <a:srgbClr val="002060"/>
                </a:solidFill>
                <a:latin typeface="微软雅黑" panose="020B0503020204020204" pitchFamily="34" charset="-122"/>
                <a:ea typeface="微软雅黑" panose="020B0503020204020204" pitchFamily="34" charset="-122"/>
              </a:rPr>
              <a:t>相比</a:t>
            </a:r>
            <a:r>
              <a:rPr lang="en-US" altLang="zh-CN" sz="1800" b="1" dirty="0">
                <a:solidFill>
                  <a:srgbClr val="002060"/>
                </a:solidFill>
                <a:latin typeface="微软雅黑" panose="020B0503020204020204" pitchFamily="34" charset="-122"/>
                <a:ea typeface="微软雅黑" panose="020B0503020204020204" pitchFamily="34" charset="-122"/>
              </a:rPr>
              <a:t>SIMD</a:t>
            </a:r>
            <a:r>
              <a:rPr lang="zh-CN" altLang="en-US" sz="1800" b="1" dirty="0">
                <a:solidFill>
                  <a:srgbClr val="002060"/>
                </a:solidFill>
                <a:latin typeface="微软雅黑" panose="020B0503020204020204" pitchFamily="34" charset="-122"/>
                <a:ea typeface="微软雅黑" panose="020B0503020204020204" pitchFamily="34" charset="-122"/>
              </a:rPr>
              <a:t>核 平均加速 </a:t>
            </a:r>
            <a:r>
              <a:rPr lang="en-US" altLang="zh-CN" sz="1800" b="1" dirty="0">
                <a:solidFill>
                  <a:srgbClr val="C00000"/>
                </a:solidFill>
                <a:latin typeface="微软雅黑" panose="020B0503020204020204" pitchFamily="34" charset="-122"/>
                <a:ea typeface="微软雅黑" panose="020B0503020204020204" pitchFamily="34" charset="-122"/>
              </a:rPr>
              <a:t>117.87</a:t>
            </a:r>
            <a:r>
              <a:rPr lang="zh-CN" altLang="en-US" sz="1800" b="1" dirty="0">
                <a:solidFill>
                  <a:srgbClr val="C00000"/>
                </a:solidFill>
                <a:latin typeface="微软雅黑" panose="020B0503020204020204" pitchFamily="34" charset="-122"/>
                <a:ea typeface="微软雅黑" panose="020B0503020204020204" pitchFamily="34" charset="-122"/>
              </a:rPr>
              <a:t>倍</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6" name="文本框 11"/>
          <p:cNvSpPr txBox="1"/>
          <p:nvPr/>
        </p:nvSpPr>
        <p:spPr>
          <a:xfrm>
            <a:off x="4916304" y="4969606"/>
            <a:ext cx="2984250" cy="753220"/>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25000"/>
              </a:lnSpc>
            </a:pPr>
            <a:r>
              <a:rPr lang="zh-CN" altLang="en-US" sz="1800" b="1" dirty="0">
                <a:solidFill>
                  <a:srgbClr val="002060"/>
                </a:solidFill>
                <a:latin typeface="微软雅黑" panose="020B0503020204020204" pitchFamily="34" charset="-122"/>
                <a:ea typeface="微软雅黑" panose="020B0503020204020204" pitchFamily="34" charset="-122"/>
              </a:rPr>
              <a:t>相比</a:t>
            </a:r>
            <a:r>
              <a:rPr lang="en-US" altLang="zh-CN" sz="1800" b="1" dirty="0">
                <a:solidFill>
                  <a:srgbClr val="002060"/>
                </a:solidFill>
                <a:latin typeface="微软雅黑" panose="020B0503020204020204" pitchFamily="34" charset="-122"/>
                <a:ea typeface="微软雅黑" panose="020B0503020204020204" pitchFamily="34" charset="-122"/>
              </a:rPr>
              <a:t>SIMD</a:t>
            </a:r>
            <a:r>
              <a:rPr lang="zh-CN" altLang="en-US" sz="1800" b="1" dirty="0">
                <a:solidFill>
                  <a:srgbClr val="002060"/>
                </a:solidFill>
                <a:latin typeface="微软雅黑" panose="020B0503020204020204" pitchFamily="34" charset="-122"/>
                <a:ea typeface="微软雅黑" panose="020B0503020204020204" pitchFamily="34" charset="-122"/>
              </a:rPr>
              <a:t>核 能耗降低</a:t>
            </a:r>
            <a:endParaRPr lang="en-US" altLang="zh-CN" sz="1800" b="1" dirty="0">
              <a:solidFill>
                <a:srgbClr val="002060"/>
              </a:solidFill>
              <a:latin typeface="微软雅黑" panose="020B0503020204020204" pitchFamily="34" charset="-122"/>
              <a:ea typeface="微软雅黑" panose="020B0503020204020204" pitchFamily="34" charset="-122"/>
            </a:endParaRPr>
          </a:p>
          <a:p>
            <a:pPr>
              <a:lnSpc>
                <a:spcPct val="125000"/>
              </a:lnSpc>
            </a:pPr>
            <a:r>
              <a:rPr lang="en-US" altLang="zh-CN" sz="1800" b="1" dirty="0">
                <a:solidFill>
                  <a:srgbClr val="C00000"/>
                </a:solidFill>
                <a:latin typeface="微软雅黑" panose="020B0503020204020204" pitchFamily="34" charset="-122"/>
                <a:ea typeface="微软雅黑" panose="020B0503020204020204" pitchFamily="34" charset="-122"/>
              </a:rPr>
              <a:t>21.08</a:t>
            </a:r>
            <a:r>
              <a:rPr lang="zh-CN" altLang="en-US" sz="1800" b="1" dirty="0">
                <a:solidFill>
                  <a:srgbClr val="C00000"/>
                </a:solidFill>
                <a:latin typeface="微软雅黑" panose="020B0503020204020204" pitchFamily="34" charset="-122"/>
                <a:ea typeface="微软雅黑" panose="020B0503020204020204" pitchFamily="34" charset="-122"/>
              </a:rPr>
              <a:t>倍</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426" y="1675923"/>
            <a:ext cx="4757853" cy="3104101"/>
          </a:xfrm>
          <a:prstGeom prst="rect">
            <a:avLst/>
          </a:prstGeom>
        </p:spPr>
      </p:pic>
      <p:sp>
        <p:nvSpPr>
          <p:cNvPr id="3" name="Slide Number Placeholder 2"/>
          <p:cNvSpPr>
            <a:spLocks noGrp="1"/>
          </p:cNvSpPr>
          <p:nvPr>
            <p:ph type="sldNum" sz="quarter" idx="10"/>
          </p:nvPr>
        </p:nvSpPr>
        <p:spPr/>
        <p:txBody>
          <a:bodyPr/>
          <a:lstStyle/>
          <a:p>
            <a:pPr>
              <a:defRPr/>
            </a:pPr>
            <a:fld id="{65E1E517-BCF5-634A-9CA5-72290370C34D}" type="slidenum">
              <a:rPr lang="en-US" altLang="zh-CN"/>
            </a:fld>
            <a:endParaRPr lang="en-US" altLang="zh-CN"/>
          </a:p>
        </p:txBody>
      </p:sp>
      <p:sp>
        <p:nvSpPr>
          <p:cNvPr id="5" name="文本框 11"/>
          <p:cNvSpPr txBox="1"/>
          <p:nvPr/>
        </p:nvSpPr>
        <p:spPr>
          <a:xfrm>
            <a:off x="607387" y="5722826"/>
            <a:ext cx="3514954" cy="679738"/>
          </a:xfrm>
          <a:prstGeom prst="rect">
            <a:avLst/>
          </a:prstGeom>
          <a:noFill/>
          <a:ln>
            <a:solidFill>
              <a:schemeClr val="tx1">
                <a:lumMod val="85000"/>
                <a:lumOff val="15000"/>
              </a:schemeClr>
            </a:solidFill>
          </a:ln>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使用台积电</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65nm</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工艺</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面积</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3.02mm</a:t>
            </a:r>
            <a:r>
              <a:rPr lang="en-US" altLang="zh-CN" sz="1600" b="1" baseline="300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，功耗</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485mW</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DaDianNao芯片</a:t>
            </a:r>
            <a:endParaRPr lang="en-US"/>
          </a:p>
        </p:txBody>
      </p:sp>
      <p:sp>
        <p:nvSpPr>
          <p:cNvPr id="8" name="文本框 11"/>
          <p:cNvSpPr txBox="1"/>
          <p:nvPr/>
        </p:nvSpPr>
        <p:spPr>
          <a:xfrm>
            <a:off x="640531" y="1735615"/>
            <a:ext cx="8784977" cy="826573"/>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不断增大的神经网络</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例如约</a:t>
            </a:r>
            <a:r>
              <a:rPr lang="en-US" altLang="zh-CN" sz="2000" b="1" dirty="0">
                <a:solidFill>
                  <a:srgbClr val="002060"/>
                </a:solidFill>
                <a:latin typeface="微软雅黑" panose="020B0503020204020204" pitchFamily="34" charset="-122"/>
                <a:ea typeface="微软雅黑" panose="020B0503020204020204" pitchFamily="34" charset="-122"/>
              </a:rPr>
              <a:t>10</a:t>
            </a:r>
            <a:r>
              <a:rPr lang="zh-CN" altLang="en-US" sz="2000" b="1" dirty="0">
                <a:solidFill>
                  <a:srgbClr val="002060"/>
                </a:solidFill>
                <a:latin typeface="微软雅黑" panose="020B0503020204020204" pitchFamily="34" charset="-122"/>
                <a:ea typeface="微软雅黑" panose="020B0503020204020204" pitchFamily="34" charset="-122"/>
              </a:rPr>
              <a:t>亿参数据</a:t>
            </a:r>
            <a:r>
              <a:rPr lang="en-US" altLang="zh-CN" sz="2000" b="1" dirty="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频繁的主内存访问极大限制</a:t>
            </a:r>
            <a:r>
              <a:rPr lang="en-US" altLang="zh-CN" sz="2000" b="1" dirty="0">
                <a:solidFill>
                  <a:srgbClr val="002060"/>
                </a:solidFill>
                <a:latin typeface="微软雅黑" panose="020B0503020204020204" pitchFamily="34" charset="-122"/>
                <a:ea typeface="微软雅黑" panose="020B0503020204020204" pitchFamily="34" charset="-122"/>
              </a:rPr>
              <a:t>DianNao</a:t>
            </a:r>
            <a:r>
              <a:rPr lang="zh-CN" altLang="en-US" sz="2000" b="1" dirty="0">
                <a:solidFill>
                  <a:srgbClr val="002060"/>
                </a:solidFill>
                <a:latin typeface="微软雅黑" panose="020B0503020204020204" pitchFamily="34" charset="-122"/>
                <a:ea typeface="微软雅黑" panose="020B0503020204020204" pitchFamily="34" charset="-122"/>
              </a:rPr>
              <a:t>芯片的性能与能耗</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9" name="内容占位符 2"/>
          <p:cNvSpPr txBox="1"/>
          <p:nvPr/>
        </p:nvSpPr>
        <p:spPr bwMode="auto">
          <a:xfrm>
            <a:off x="-168696" y="980728"/>
            <a:ext cx="8784977" cy="83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lvl="1">
              <a:lnSpc>
                <a:spcPct val="150000"/>
              </a:lnSpc>
              <a:buClr>
                <a:srgbClr val="002060"/>
              </a:buClr>
              <a:buSzPct val="100000"/>
              <a:buFont typeface="Wingdings" panose="05000000000000000000" pitchFamily="2" charset="2"/>
              <a:buChar char="p"/>
            </a:pPr>
            <a:r>
              <a:rPr lang="en-US" altLang="zh-CN" kern="0" dirty="0">
                <a:solidFill>
                  <a:srgbClr val="002060"/>
                </a:solidFill>
                <a:latin typeface="微软雅黑" panose="020B0503020204020204" pitchFamily="34" charset="-122"/>
                <a:ea typeface="微软雅黑" panose="020B0503020204020204" pitchFamily="34" charset="-122"/>
              </a:rPr>
              <a:t> </a:t>
            </a:r>
            <a:r>
              <a:rPr lang="zh-CN" altLang="en-US" kern="0" dirty="0">
                <a:solidFill>
                  <a:srgbClr val="002060"/>
                </a:solidFill>
                <a:latin typeface="微软雅黑" panose="020B0503020204020204" pitchFamily="34" charset="-122"/>
                <a:ea typeface="微软雅黑" panose="020B0503020204020204" pitchFamily="34" charset="-122"/>
              </a:rPr>
              <a:t>设计需求</a:t>
            </a: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10" name="文本框 11"/>
          <p:cNvSpPr txBox="1"/>
          <p:nvPr/>
        </p:nvSpPr>
        <p:spPr>
          <a:xfrm>
            <a:off x="8256240" y="5749413"/>
            <a:ext cx="2808312" cy="371961"/>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lnSpc>
                <a:spcPct val="125000"/>
              </a:lnSpc>
            </a:pPr>
            <a:r>
              <a:rPr lang="en-US" altLang="zh-CN" sz="1600" b="1" dirty="0">
                <a:solidFill>
                  <a:srgbClr val="002060"/>
                </a:solidFill>
                <a:latin typeface="微软雅黑" panose="020B0503020204020204" pitchFamily="34" charset="-122"/>
                <a:ea typeface="微软雅黑" panose="020B0503020204020204" pitchFamily="34" charset="-122"/>
              </a:rPr>
              <a:t>DaDianNao</a:t>
            </a:r>
            <a:r>
              <a:rPr lang="zh-CN" altLang="en-US" sz="1600" b="1" dirty="0">
                <a:solidFill>
                  <a:srgbClr val="002060"/>
                </a:solidFill>
                <a:latin typeface="微软雅黑" panose="020B0503020204020204" pitchFamily="34" charset="-122"/>
                <a:ea typeface="微软雅黑" panose="020B0503020204020204" pitchFamily="34" charset="-122"/>
              </a:rPr>
              <a:t>节点布局图</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4" name="文本框 11"/>
          <p:cNvSpPr txBox="1"/>
          <p:nvPr/>
        </p:nvSpPr>
        <p:spPr>
          <a:xfrm>
            <a:off x="640531" y="3823847"/>
            <a:ext cx="5167437" cy="1211294"/>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处理器核心扩大到</a:t>
            </a:r>
            <a:r>
              <a:rPr lang="en-US" altLang="zh-CN" sz="2000" b="1" dirty="0">
                <a:solidFill>
                  <a:srgbClr val="002060"/>
                </a:solidFill>
                <a:latin typeface="微软雅黑" panose="020B0503020204020204" pitchFamily="34" charset="-122"/>
                <a:ea typeface="微软雅黑" panose="020B0503020204020204" pitchFamily="34" charset="-122"/>
              </a:rPr>
              <a:t>16</a:t>
            </a:r>
            <a:r>
              <a:rPr lang="zh-CN" altLang="en-US" sz="2000" b="1" dirty="0">
                <a:solidFill>
                  <a:srgbClr val="002060"/>
                </a:solidFill>
                <a:latin typeface="微软雅黑" panose="020B0503020204020204" pitchFamily="34" charset="-122"/>
                <a:ea typeface="微软雅黑" panose="020B0503020204020204" pitchFamily="34" charset="-122"/>
              </a:rPr>
              <a:t>个</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每片由“控制逻辑 </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足够的</a:t>
            </a:r>
            <a:r>
              <a:rPr lang="en-US" altLang="zh-CN" sz="2000" b="1" dirty="0">
                <a:solidFill>
                  <a:srgbClr val="002060"/>
                </a:solidFill>
                <a:latin typeface="微软雅黑" panose="020B0503020204020204" pitchFamily="34" charset="-122"/>
                <a:ea typeface="微软雅黑" panose="020B0503020204020204" pitchFamily="34" charset="-122"/>
              </a:rPr>
              <a:t>RAM</a:t>
            </a:r>
            <a:r>
              <a:rPr lang="zh-CN" altLang="en-US" sz="2000" b="1" dirty="0">
                <a:solidFill>
                  <a:srgbClr val="002060"/>
                </a:solidFill>
                <a:latin typeface="微软雅黑" panose="020B0503020204020204" pitchFamily="34" charset="-122"/>
                <a:ea typeface="微软雅黑" panose="020B0503020204020204" pitchFamily="34" charset="-122"/>
              </a:rPr>
              <a:t>”构成</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无主内存</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5" name="内容占位符 2"/>
          <p:cNvSpPr txBox="1"/>
          <p:nvPr/>
        </p:nvSpPr>
        <p:spPr bwMode="auto">
          <a:xfrm>
            <a:off x="-168696" y="3068960"/>
            <a:ext cx="8784977" cy="83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lvl="1">
              <a:lnSpc>
                <a:spcPct val="150000"/>
              </a:lnSpc>
              <a:buClr>
                <a:srgbClr val="002060"/>
              </a:buClr>
              <a:buSzPct val="100000"/>
              <a:buFont typeface="Wingdings" panose="05000000000000000000" pitchFamily="2" charset="2"/>
              <a:buChar char="p"/>
            </a:pPr>
            <a:r>
              <a:rPr lang="en-US" altLang="zh-CN" kern="0" dirty="0">
                <a:solidFill>
                  <a:srgbClr val="002060"/>
                </a:solidFill>
                <a:latin typeface="微软雅黑" panose="020B0503020204020204" pitchFamily="34" charset="-122"/>
                <a:ea typeface="微软雅黑" panose="020B0503020204020204" pitchFamily="34" charset="-122"/>
              </a:rPr>
              <a:t> DaDianNao</a:t>
            </a:r>
            <a:r>
              <a:rPr lang="zh-CN" altLang="en-US" kern="0" dirty="0">
                <a:solidFill>
                  <a:srgbClr val="002060"/>
                </a:solidFill>
                <a:latin typeface="微软雅黑" panose="020B0503020204020204" pitchFamily="34" charset="-122"/>
                <a:ea typeface="微软雅黑" panose="020B0503020204020204" pitchFamily="34" charset="-122"/>
              </a:rPr>
              <a:t>：机器学习超级计算机</a:t>
            </a:r>
            <a:endParaRPr lang="en-US" altLang="zh-CN" kern="0" dirty="0">
              <a:solidFill>
                <a:srgbClr val="002060"/>
              </a:solidFill>
              <a:latin typeface="微软雅黑" panose="020B0503020204020204" pitchFamily="34" charset="-122"/>
              <a:ea typeface="微软雅黑" panose="020B0503020204020204" pitchFamily="34" charset="-122"/>
            </a:endParaRPr>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00347" y="2128375"/>
            <a:ext cx="3480702" cy="3494794"/>
          </a:xfrm>
          <a:prstGeom prst="rect">
            <a:avLst/>
          </a:prstGeom>
        </p:spPr>
      </p:pic>
      <p:sp>
        <p:nvSpPr>
          <p:cNvPr id="3" name="Slide Number Placeholder 2"/>
          <p:cNvSpPr>
            <a:spLocks noGrp="1"/>
          </p:cNvSpPr>
          <p:nvPr>
            <p:ph type="sldNum" sz="quarter" idx="10"/>
          </p:nvPr>
        </p:nvSpPr>
        <p:spPr/>
        <p:txBody>
          <a:bodyPr/>
          <a:lstStyle/>
          <a:p>
            <a:pPr>
              <a:defRPr/>
            </a:pPr>
            <a:fld id="{65E1E517-BCF5-634A-9CA5-72290370C34D}" type="slidenum">
              <a:rPr lang="en-US" altLang="zh-CN"/>
            </a:fld>
            <a:endParaRPr lang="en-US" altLang="zh-CN"/>
          </a:p>
        </p:txBody>
      </p:sp>
      <p:sp>
        <p:nvSpPr>
          <p:cNvPr id="6" name="文本框 11"/>
          <p:cNvSpPr txBox="1"/>
          <p:nvPr/>
        </p:nvSpPr>
        <p:spPr>
          <a:xfrm>
            <a:off x="3719736" y="4917375"/>
            <a:ext cx="3514954" cy="679738"/>
          </a:xfrm>
          <a:prstGeom prst="rect">
            <a:avLst/>
          </a:prstGeom>
          <a:noFill/>
          <a:ln>
            <a:solidFill>
              <a:schemeClr val="tx1">
                <a:lumMod val="85000"/>
                <a:lumOff val="15000"/>
              </a:schemeClr>
            </a:solidFill>
          </a:ln>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使用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28nm</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工艺，频率</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606MHz</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面积</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67.7mm</a:t>
            </a:r>
            <a:r>
              <a:rPr lang="en-US" altLang="zh-CN" sz="1600" b="1" baseline="300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，功耗</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16W</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11"/>
          <p:cNvSpPr txBox="1"/>
          <p:nvPr/>
        </p:nvSpPr>
        <p:spPr>
          <a:xfrm>
            <a:off x="640531" y="5863520"/>
            <a:ext cx="5743501" cy="441852"/>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支持推理算法、训练、权值预训练</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ShiDianNao芯片</a:t>
            </a:r>
            <a:endParaRPr lang="en-US"/>
          </a:p>
        </p:txBody>
      </p:sp>
      <p:sp>
        <p:nvSpPr>
          <p:cNvPr id="8" name="文本框 11"/>
          <p:cNvSpPr txBox="1"/>
          <p:nvPr/>
        </p:nvSpPr>
        <p:spPr>
          <a:xfrm>
            <a:off x="640531" y="1735615"/>
            <a:ext cx="5887517" cy="826573"/>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嵌入式系统中大规模图像应用</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高能耗主要由于</a:t>
            </a:r>
            <a:r>
              <a:rPr lang="zh-CN" altLang="en-US" sz="2000" b="1" dirty="0">
                <a:solidFill>
                  <a:srgbClr val="C00000"/>
                </a:solidFill>
                <a:latin typeface="微软雅黑" panose="020B0503020204020204" pitchFamily="34" charset="-122"/>
                <a:ea typeface="微软雅黑" panose="020B0503020204020204" pitchFamily="34" charset="-122"/>
              </a:rPr>
              <a:t>内存访问</a:t>
            </a:r>
            <a:r>
              <a:rPr lang="zh-CN" altLang="en-US" sz="2000" b="1" dirty="0">
                <a:solidFill>
                  <a:srgbClr val="002060"/>
                </a:solidFill>
                <a:latin typeface="微软雅黑" panose="020B0503020204020204" pitchFamily="34" charset="-122"/>
                <a:ea typeface="微软雅黑" panose="020B0503020204020204" pitchFamily="34" charset="-122"/>
              </a:rPr>
              <a:t>而非计算</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9" name="内容占位符 2"/>
          <p:cNvSpPr txBox="1"/>
          <p:nvPr/>
        </p:nvSpPr>
        <p:spPr bwMode="auto">
          <a:xfrm>
            <a:off x="-168696" y="980728"/>
            <a:ext cx="8784977" cy="83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lvl="1">
              <a:lnSpc>
                <a:spcPct val="150000"/>
              </a:lnSpc>
              <a:buClr>
                <a:srgbClr val="002060"/>
              </a:buClr>
              <a:buSzPct val="100000"/>
              <a:buFont typeface="Wingdings" panose="05000000000000000000" pitchFamily="2" charset="2"/>
              <a:buChar char="p"/>
            </a:pPr>
            <a:r>
              <a:rPr lang="en-US" altLang="zh-CN" kern="0" dirty="0">
                <a:solidFill>
                  <a:srgbClr val="002060"/>
                </a:solidFill>
                <a:latin typeface="微软雅黑" panose="020B0503020204020204" pitchFamily="34" charset="-122"/>
                <a:ea typeface="微软雅黑" panose="020B0503020204020204" pitchFamily="34" charset="-122"/>
              </a:rPr>
              <a:t> </a:t>
            </a:r>
            <a:r>
              <a:rPr lang="zh-CN" altLang="en-US" kern="0" dirty="0">
                <a:solidFill>
                  <a:srgbClr val="002060"/>
                </a:solidFill>
                <a:latin typeface="微软雅黑" panose="020B0503020204020204" pitchFamily="34" charset="-122"/>
                <a:ea typeface="微软雅黑" panose="020B0503020204020204" pitchFamily="34" charset="-122"/>
              </a:rPr>
              <a:t>设计需求</a:t>
            </a: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10" name="文本框 11"/>
          <p:cNvSpPr txBox="1"/>
          <p:nvPr/>
        </p:nvSpPr>
        <p:spPr>
          <a:xfrm>
            <a:off x="7800347" y="6324608"/>
            <a:ext cx="2808312" cy="371961"/>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lnSpc>
                <a:spcPct val="125000"/>
              </a:lnSpc>
            </a:pPr>
            <a:r>
              <a:rPr lang="en-US" altLang="zh-CN" sz="1600" b="1" dirty="0">
                <a:solidFill>
                  <a:srgbClr val="002060"/>
                </a:solidFill>
                <a:latin typeface="微软雅黑" panose="020B0503020204020204" pitchFamily="34" charset="-122"/>
                <a:ea typeface="微软雅黑" panose="020B0503020204020204" pitchFamily="34" charset="-122"/>
              </a:rPr>
              <a:t>ShiDianNao</a:t>
            </a:r>
            <a:r>
              <a:rPr lang="zh-CN" altLang="en-US" sz="1600" b="1" dirty="0">
                <a:solidFill>
                  <a:srgbClr val="002060"/>
                </a:solidFill>
                <a:latin typeface="微软雅黑" panose="020B0503020204020204" pitchFamily="34" charset="-122"/>
                <a:ea typeface="微软雅黑" panose="020B0503020204020204" pitchFamily="34" charset="-122"/>
              </a:rPr>
              <a:t>布局图</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4" name="文本框 11"/>
          <p:cNvSpPr txBox="1"/>
          <p:nvPr/>
        </p:nvSpPr>
        <p:spPr>
          <a:xfrm>
            <a:off x="640531" y="3607823"/>
            <a:ext cx="5815509" cy="826573"/>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去除</a:t>
            </a:r>
            <a:r>
              <a:rPr lang="en-US" altLang="zh-CN" sz="2000" b="1" dirty="0">
                <a:solidFill>
                  <a:srgbClr val="002060"/>
                </a:solidFill>
                <a:latin typeface="微软雅黑" panose="020B0503020204020204" pitchFamily="34" charset="-122"/>
                <a:ea typeface="微软雅黑" panose="020B0503020204020204" pitchFamily="34" charset="-122"/>
              </a:rPr>
              <a:t>DRAM</a:t>
            </a:r>
            <a:r>
              <a:rPr lang="zh-CN" altLang="en-US" sz="2000" b="1" dirty="0">
                <a:solidFill>
                  <a:srgbClr val="002060"/>
                </a:solidFill>
                <a:latin typeface="微软雅黑" panose="020B0503020204020204" pitchFamily="34" charset="-122"/>
                <a:ea typeface="微软雅黑" panose="020B0503020204020204" pitchFamily="34" charset="-122"/>
              </a:rPr>
              <a:t>内存访问</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针对</a:t>
            </a:r>
            <a:r>
              <a:rPr lang="en-US" altLang="zh-CN" sz="2000" b="1" dirty="0">
                <a:solidFill>
                  <a:srgbClr val="002060"/>
                </a:solidFill>
                <a:latin typeface="微软雅黑" panose="020B0503020204020204" pitchFamily="34" charset="-122"/>
                <a:ea typeface="微软雅黑" panose="020B0503020204020204" pitchFamily="34" charset="-122"/>
              </a:rPr>
              <a:t>CNN</a:t>
            </a:r>
            <a:r>
              <a:rPr lang="zh-CN" altLang="en-US" sz="2000" b="1" dirty="0">
                <a:solidFill>
                  <a:srgbClr val="002060"/>
                </a:solidFill>
                <a:latin typeface="微软雅黑" panose="020B0503020204020204" pitchFamily="34" charset="-122"/>
                <a:ea typeface="微软雅黑" panose="020B0503020204020204" pitchFamily="34" charset="-122"/>
              </a:rPr>
              <a:t>的数据访问定制化设计</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5" name="内容占位符 2"/>
          <p:cNvSpPr txBox="1"/>
          <p:nvPr/>
        </p:nvSpPr>
        <p:spPr bwMode="auto">
          <a:xfrm>
            <a:off x="-168696" y="2852936"/>
            <a:ext cx="8784977" cy="83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lvl="1">
              <a:lnSpc>
                <a:spcPct val="150000"/>
              </a:lnSpc>
              <a:buClr>
                <a:srgbClr val="002060"/>
              </a:buClr>
              <a:buSzPct val="100000"/>
              <a:buFont typeface="Wingdings" panose="05000000000000000000" pitchFamily="2" charset="2"/>
              <a:buChar char="p"/>
            </a:pPr>
            <a:r>
              <a:rPr lang="en-US" altLang="zh-CN" kern="0" dirty="0">
                <a:solidFill>
                  <a:srgbClr val="002060"/>
                </a:solidFill>
                <a:latin typeface="微软雅黑" panose="020B0503020204020204" pitchFamily="34" charset="-122"/>
                <a:ea typeface="微软雅黑" panose="020B0503020204020204" pitchFamily="34" charset="-122"/>
              </a:rPr>
              <a:t> </a:t>
            </a:r>
            <a:r>
              <a:rPr lang="zh-CN" altLang="en-US" kern="0" dirty="0">
                <a:solidFill>
                  <a:srgbClr val="002060"/>
                </a:solidFill>
                <a:latin typeface="微软雅黑" panose="020B0503020204020204" pitchFamily="34" charset="-122"/>
                <a:ea typeface="微软雅黑" panose="020B0503020204020204" pitchFamily="34" charset="-122"/>
              </a:rPr>
              <a:t>主要特点</a:t>
            </a: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3" name="文本框 11"/>
          <p:cNvSpPr txBox="1"/>
          <p:nvPr/>
        </p:nvSpPr>
        <p:spPr>
          <a:xfrm>
            <a:off x="686353" y="5251968"/>
            <a:ext cx="5815509" cy="826573"/>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en-US" altLang="zh-CN" sz="2000" b="1" dirty="0">
                <a:solidFill>
                  <a:srgbClr val="C00000"/>
                </a:solidFill>
                <a:latin typeface="微软雅黑" panose="020B0503020204020204" pitchFamily="34" charset="-122"/>
                <a:ea typeface="微软雅黑" panose="020B0503020204020204" pitchFamily="34" charset="-122"/>
              </a:rPr>
              <a:t>60</a:t>
            </a:r>
            <a:r>
              <a:rPr lang="zh-CN" altLang="en-US" sz="2000" b="1" dirty="0">
                <a:solidFill>
                  <a:srgbClr val="C00000"/>
                </a:solidFill>
                <a:latin typeface="微软雅黑" panose="020B0503020204020204" pitchFamily="34" charset="-122"/>
                <a:ea typeface="微软雅黑" panose="020B0503020204020204" pitchFamily="34" charset="-122"/>
              </a:rPr>
              <a:t>倍 </a:t>
            </a:r>
            <a:r>
              <a:rPr lang="zh-CN" altLang="en-US" sz="2000" b="1" dirty="0">
                <a:solidFill>
                  <a:srgbClr val="002060"/>
                </a:solidFill>
                <a:latin typeface="微软雅黑" panose="020B0503020204020204" pitchFamily="34" charset="-122"/>
                <a:ea typeface="微软雅黑" panose="020B0503020204020204" pitchFamily="34" charset="-122"/>
              </a:rPr>
              <a:t>能量利用率</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en-US" altLang="zh-CN" sz="2000" b="1" dirty="0">
                <a:solidFill>
                  <a:srgbClr val="C00000"/>
                </a:solidFill>
                <a:latin typeface="微软雅黑" panose="020B0503020204020204" pitchFamily="34" charset="-122"/>
                <a:ea typeface="微软雅黑" panose="020B0503020204020204" pitchFamily="34" charset="-122"/>
              </a:rPr>
              <a:t>30</a:t>
            </a:r>
            <a:r>
              <a:rPr lang="zh-CN" altLang="en-US" sz="2000" b="1" dirty="0">
                <a:solidFill>
                  <a:srgbClr val="C00000"/>
                </a:solidFill>
                <a:latin typeface="微软雅黑" panose="020B0503020204020204" pitchFamily="34" charset="-122"/>
                <a:ea typeface="微软雅黑" panose="020B0503020204020204" pitchFamily="34" charset="-122"/>
              </a:rPr>
              <a:t>倍</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提速（对比</a:t>
            </a:r>
            <a:r>
              <a:rPr lang="en-US" altLang="zh-CN" sz="2000" b="1" dirty="0">
                <a:solidFill>
                  <a:srgbClr val="002060"/>
                </a:solidFill>
                <a:latin typeface="微软雅黑" panose="020B0503020204020204" pitchFamily="34" charset="-122"/>
                <a:ea typeface="微软雅黑" panose="020B0503020204020204" pitchFamily="34" charset="-122"/>
              </a:rPr>
              <a:t>NVIDIA K20M GPU</a:t>
            </a:r>
            <a:r>
              <a:rPr lang="zh-CN" altLang="en-US" sz="2000" b="1" dirty="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6" name="内容占位符 2"/>
          <p:cNvSpPr txBox="1"/>
          <p:nvPr/>
        </p:nvSpPr>
        <p:spPr bwMode="auto">
          <a:xfrm>
            <a:off x="-168697" y="4653136"/>
            <a:ext cx="8784977" cy="83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lvl="1">
              <a:lnSpc>
                <a:spcPct val="150000"/>
              </a:lnSpc>
              <a:buClr>
                <a:srgbClr val="002060"/>
              </a:buClr>
              <a:buSzPct val="100000"/>
              <a:buFont typeface="Wingdings" panose="05000000000000000000" pitchFamily="2" charset="2"/>
              <a:buChar char="p"/>
            </a:pPr>
            <a:r>
              <a:rPr lang="en-US" altLang="zh-CN" kern="0" dirty="0">
                <a:solidFill>
                  <a:srgbClr val="002060"/>
                </a:solidFill>
                <a:latin typeface="微软雅黑" panose="020B0503020204020204" pitchFamily="34" charset="-122"/>
                <a:ea typeface="微软雅黑" panose="020B0503020204020204" pitchFamily="34" charset="-122"/>
              </a:rPr>
              <a:t> </a:t>
            </a:r>
            <a:r>
              <a:rPr lang="zh-CN" altLang="en-US" kern="0" dirty="0">
                <a:solidFill>
                  <a:srgbClr val="002060"/>
                </a:solidFill>
                <a:latin typeface="微软雅黑" panose="020B0503020204020204" pitchFamily="34" charset="-122"/>
                <a:ea typeface="微软雅黑" panose="020B0503020204020204" pitchFamily="34" charset="-122"/>
              </a:rPr>
              <a:t>性能</a:t>
            </a:r>
            <a:endParaRPr lang="en-US" altLang="zh-CN" kern="0" dirty="0">
              <a:solidFill>
                <a:srgbClr val="002060"/>
              </a:solidFill>
              <a:latin typeface="微软雅黑" panose="020B0503020204020204" pitchFamily="34" charset="-122"/>
              <a:ea typeface="微软雅黑" panose="020B0503020204020204" pitchFamily="34" charset="-122"/>
            </a:endParaRPr>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40703" y="1281689"/>
            <a:ext cx="4927600" cy="4940300"/>
          </a:xfrm>
          <a:prstGeom prst="rect">
            <a:avLst/>
          </a:prstGeom>
        </p:spPr>
      </p:pic>
      <p:sp>
        <p:nvSpPr>
          <p:cNvPr id="7" name="Slide Number Placeholder 6"/>
          <p:cNvSpPr>
            <a:spLocks noGrp="1"/>
          </p:cNvSpPr>
          <p:nvPr>
            <p:ph type="sldNum" sz="quarter" idx="10"/>
          </p:nvPr>
        </p:nvSpPr>
        <p:spPr/>
        <p:txBody>
          <a:bodyPr/>
          <a:lstStyle/>
          <a:p>
            <a:pPr>
              <a:defRPr/>
            </a:pPr>
            <a:fld id="{65E1E517-BCF5-634A-9CA5-72290370C34D}" type="slidenum">
              <a:rPr lang="en-US" altLang="zh-CN"/>
            </a:fld>
            <a:endParaRPr lang="en-US" altLang="zh-CN"/>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PuDianNao芯片</a:t>
            </a:r>
            <a:endParaRPr lang="en-US"/>
          </a:p>
        </p:txBody>
      </p:sp>
      <p:sp>
        <p:nvSpPr>
          <p:cNvPr id="9" name="内容占位符 2"/>
          <p:cNvSpPr txBox="1"/>
          <p:nvPr/>
        </p:nvSpPr>
        <p:spPr bwMode="auto">
          <a:xfrm>
            <a:off x="-168696" y="824790"/>
            <a:ext cx="5930378" cy="83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lvl="1">
              <a:lnSpc>
                <a:spcPct val="150000"/>
              </a:lnSpc>
              <a:buClr>
                <a:srgbClr val="002060"/>
              </a:buClr>
              <a:buSzPct val="100000"/>
              <a:buFont typeface="Wingdings" panose="05000000000000000000" pitchFamily="2" charset="2"/>
              <a:buChar char="p"/>
            </a:pPr>
            <a:r>
              <a:rPr lang="zh-CN" altLang="en-US" dirty="0">
                <a:solidFill>
                  <a:srgbClr val="002060"/>
                </a:solidFill>
                <a:latin typeface="微软雅黑" panose="020B0503020204020204" pitchFamily="34" charset="-122"/>
                <a:ea typeface="微软雅黑" panose="020B0503020204020204" pitchFamily="34" charset="-122"/>
              </a:rPr>
              <a:t> 支持 </a:t>
            </a:r>
            <a:r>
              <a:rPr lang="en-US" altLang="zh-CN" sz="2800" b="1" dirty="0">
                <a:solidFill>
                  <a:srgbClr val="002060"/>
                </a:solidFill>
                <a:latin typeface="微软雅黑" panose="020B0503020204020204" pitchFamily="34" charset="-122"/>
                <a:ea typeface="微软雅黑" panose="020B0503020204020204" pitchFamily="34" charset="-122"/>
              </a:rPr>
              <a:t>7 </a:t>
            </a:r>
            <a:r>
              <a:rPr lang="zh-CN" altLang="en-US" sz="2800" b="1" dirty="0">
                <a:solidFill>
                  <a:srgbClr val="002060"/>
                </a:solidFill>
                <a:latin typeface="微软雅黑" panose="020B0503020204020204" pitchFamily="34" charset="-122"/>
                <a:ea typeface="微软雅黑" panose="020B0503020204020204" pitchFamily="34" charset="-122"/>
              </a:rPr>
              <a:t>种主流机器学习算法</a:t>
            </a: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3" name="文本框 11"/>
          <p:cNvSpPr txBox="1"/>
          <p:nvPr/>
        </p:nvSpPr>
        <p:spPr>
          <a:xfrm>
            <a:off x="640715" y="5170170"/>
            <a:ext cx="5852795" cy="1245235"/>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en-US" altLang="zh-CN" sz="2000" b="1" dirty="0">
                <a:solidFill>
                  <a:srgbClr val="C00000"/>
                </a:solidFill>
                <a:latin typeface="微软雅黑" panose="020B0503020204020204" pitchFamily="34" charset="-122"/>
                <a:ea typeface="微软雅黑" panose="020B0503020204020204" pitchFamily="34" charset="-122"/>
              </a:rPr>
              <a:t>21.29</a:t>
            </a:r>
            <a:r>
              <a:rPr lang="zh-CN" altLang="en-US" sz="2000" b="1" dirty="0">
                <a:solidFill>
                  <a:srgbClr val="C00000"/>
                </a:solidFill>
                <a:latin typeface="微软雅黑" panose="020B0503020204020204" pitchFamily="34" charset="-122"/>
                <a:ea typeface="微软雅黑" panose="020B0503020204020204" pitchFamily="34" charset="-122"/>
              </a:rPr>
              <a:t>倍</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于</a:t>
            </a:r>
            <a:r>
              <a:rPr lang="en-US" altLang="zh-CN" sz="2000" b="1" dirty="0">
                <a:solidFill>
                  <a:srgbClr val="002060"/>
                </a:solidFill>
                <a:latin typeface="微软雅黑" panose="020B0503020204020204" pitchFamily="34" charset="-122"/>
                <a:ea typeface="微软雅黑" panose="020B0503020204020204" pitchFamily="34" charset="-122"/>
              </a:rPr>
              <a:t>Intel Xeon E5-4620 CPU </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25000"/>
              </a:lnSpc>
            </a:pPr>
            <a:r>
              <a:rPr lang="zh-CN" altLang="en-US" sz="2000" b="1" dirty="0">
                <a:solidFill>
                  <a:srgbClr val="002060"/>
                </a:solidFill>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1.20</a:t>
            </a:r>
            <a:r>
              <a:rPr lang="zh-CN" altLang="en-US" sz="2000" b="1" dirty="0">
                <a:solidFill>
                  <a:srgbClr val="C00000"/>
                </a:solidFill>
                <a:latin typeface="微软雅黑" panose="020B0503020204020204" pitchFamily="34" charset="-122"/>
                <a:ea typeface="微软雅黑" panose="020B0503020204020204" pitchFamily="34" charset="-122"/>
              </a:rPr>
              <a:t>倍 </a:t>
            </a:r>
            <a:r>
              <a:rPr lang="zh-CN" altLang="en-US" sz="2000" b="1" dirty="0">
                <a:solidFill>
                  <a:srgbClr val="002060"/>
                </a:solidFill>
                <a:latin typeface="微软雅黑" panose="020B0503020204020204" pitchFamily="34" charset="-122"/>
                <a:ea typeface="微软雅黑" panose="020B0503020204020204" pitchFamily="34" charset="-122"/>
              </a:rPr>
              <a:t>于</a:t>
            </a:r>
            <a:r>
              <a:rPr lang="en-US" altLang="zh-CN" sz="2000" b="1" dirty="0">
                <a:solidFill>
                  <a:srgbClr val="002060"/>
                </a:solidFill>
                <a:latin typeface="微软雅黑" panose="020B0503020204020204" pitchFamily="34" charset="-122"/>
                <a:ea typeface="微软雅黑" panose="020B0503020204020204" pitchFamily="34" charset="-122"/>
              </a:rPr>
              <a:t>NVIDIA K20M GPU</a:t>
            </a:r>
            <a:r>
              <a:rPr lang="zh-CN" altLang="en-US" sz="2000" b="1"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002060"/>
                </a:solidFill>
                <a:latin typeface="微软雅黑" panose="020B0503020204020204" pitchFamily="34" charset="-122"/>
                <a:ea typeface="微软雅黑" panose="020B0503020204020204" pitchFamily="34" charset="-122"/>
              </a:rPr>
              <a:t>28nm</a:t>
            </a:r>
            <a:r>
              <a:rPr lang="zh-CN" altLang="en-US" sz="2000" b="1" dirty="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低功耗</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功耗</a:t>
            </a:r>
            <a:r>
              <a:rPr lang="en-US" altLang="zh-CN" sz="2000" b="1" dirty="0">
                <a:solidFill>
                  <a:srgbClr val="002060"/>
                </a:solidFill>
                <a:latin typeface="微软雅黑" panose="020B0503020204020204" pitchFamily="34" charset="-122"/>
                <a:ea typeface="微软雅黑" panose="020B0503020204020204" pitchFamily="34" charset="-122"/>
              </a:rPr>
              <a:t>0.596W</a:t>
            </a:r>
            <a:r>
              <a:rPr lang="zh-CN" altLang="en-US" sz="2000" b="1"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002060"/>
                </a:solidFill>
                <a:latin typeface="微软雅黑" panose="020B0503020204020204" pitchFamily="34" charset="-122"/>
                <a:ea typeface="微软雅黑" panose="020B0503020204020204" pitchFamily="34" charset="-122"/>
                <a:sym typeface="+mn-ea"/>
              </a:rPr>
              <a:t>65nm</a:t>
            </a:r>
            <a:r>
              <a:rPr lang="zh-CN" altLang="en-US" sz="2000" b="1" dirty="0">
                <a:solidFill>
                  <a:srgbClr val="002060"/>
                </a:solidFill>
                <a:latin typeface="微软雅黑" panose="020B0503020204020204" pitchFamily="34" charset="-122"/>
                <a:ea typeface="微软雅黑" panose="020B0503020204020204" pitchFamily="34" charset="-122"/>
                <a:sym typeface="+mn-ea"/>
              </a:rPr>
              <a:t>，</a:t>
            </a:r>
            <a:r>
              <a:rPr lang="en-US" altLang="zh-CN" sz="2000" b="1" dirty="0">
                <a:solidFill>
                  <a:srgbClr val="002060"/>
                </a:solidFill>
                <a:latin typeface="微软雅黑" panose="020B0503020204020204" pitchFamily="34" charset="-122"/>
                <a:ea typeface="微软雅黑" panose="020B0503020204020204" pitchFamily="34" charset="-122"/>
              </a:rPr>
              <a:t>GPU/128.41 )</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6" name="内容占位符 2"/>
          <p:cNvSpPr txBox="1"/>
          <p:nvPr/>
        </p:nvSpPr>
        <p:spPr bwMode="auto">
          <a:xfrm>
            <a:off x="-168910" y="4394835"/>
            <a:ext cx="6317615" cy="83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lvl="1">
              <a:lnSpc>
                <a:spcPct val="150000"/>
              </a:lnSpc>
              <a:buClr>
                <a:srgbClr val="002060"/>
              </a:buClr>
              <a:buSzPct val="100000"/>
              <a:buFont typeface="Wingdings" panose="05000000000000000000" pitchFamily="2" charset="2"/>
              <a:buChar char="p"/>
            </a:pPr>
            <a:r>
              <a:rPr lang="en-US" altLang="zh-CN" kern="0" dirty="0">
                <a:solidFill>
                  <a:srgbClr val="002060"/>
                </a:solidFill>
                <a:latin typeface="微软雅黑" panose="020B0503020204020204" pitchFamily="34" charset="-122"/>
                <a:ea typeface="微软雅黑" panose="020B0503020204020204" pitchFamily="34" charset="-122"/>
              </a:rPr>
              <a:t> </a:t>
            </a:r>
            <a:r>
              <a:rPr lang="zh-CN" altLang="en-US" kern="0" dirty="0">
                <a:solidFill>
                  <a:srgbClr val="002060"/>
                </a:solidFill>
                <a:latin typeface="微软雅黑" panose="020B0503020204020204" pitchFamily="34" charset="-122"/>
                <a:ea typeface="微软雅黑" panose="020B0503020204020204" pitchFamily="34" charset="-122"/>
              </a:rPr>
              <a:t>性能</a:t>
            </a: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7" name="Slide Number Placeholder 6"/>
          <p:cNvSpPr>
            <a:spLocks noGrp="1"/>
          </p:cNvSpPr>
          <p:nvPr>
            <p:ph type="sldNum" sz="quarter" idx="10"/>
          </p:nvPr>
        </p:nvSpPr>
        <p:spPr/>
        <p:txBody>
          <a:bodyPr/>
          <a:lstStyle/>
          <a:p>
            <a:pPr>
              <a:defRPr/>
            </a:pPr>
            <a:fld id="{65E1E517-BCF5-634A-9CA5-72290370C34D}" type="slidenum">
              <a:rPr lang="en-US" altLang="zh-CN"/>
            </a:fld>
            <a:endParaRPr lang="en-US" altLang="zh-CN"/>
          </a:p>
        </p:txBody>
      </p:sp>
      <p:sp>
        <p:nvSpPr>
          <p:cNvPr id="8" name="文本框 11"/>
          <p:cNvSpPr txBox="1"/>
          <p:nvPr/>
        </p:nvSpPr>
        <p:spPr>
          <a:xfrm>
            <a:off x="1641838" y="4436859"/>
            <a:ext cx="3697791" cy="679738"/>
          </a:xfrm>
          <a:prstGeom prst="rect">
            <a:avLst/>
          </a:prstGeom>
          <a:noFill/>
          <a:ln>
            <a:solidFill>
              <a:schemeClr val="tx1">
                <a:lumMod val="85000"/>
                <a:lumOff val="15000"/>
              </a:schemeClr>
            </a:solidFill>
          </a:ln>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频率</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1GHz</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，峰值</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1.056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万亿次</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秒</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面积</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3.51mm</a:t>
            </a:r>
            <a:r>
              <a:rPr lang="en-US" altLang="zh-CN" sz="1600" b="1" baseline="300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，功耗</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0.596W</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1"/>
          <p:cNvSpPr txBox="1"/>
          <p:nvPr/>
        </p:nvSpPr>
        <p:spPr>
          <a:xfrm>
            <a:off x="640715" y="1543050"/>
            <a:ext cx="4427855" cy="2784475"/>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en-US" altLang="zh-CN" sz="2000" b="1" dirty="0">
                <a:solidFill>
                  <a:srgbClr val="002060"/>
                </a:solidFill>
                <a:latin typeface="微软雅黑" panose="020B0503020204020204" pitchFamily="34" charset="-122"/>
                <a:ea typeface="微软雅黑" panose="020B0503020204020204" pitchFamily="34" charset="-122"/>
              </a:rPr>
              <a:t>k-means </a:t>
            </a:r>
            <a:r>
              <a:rPr lang="zh-CN" altLang="en-US" sz="2000" b="1" dirty="0">
                <a:solidFill>
                  <a:srgbClr val="002060"/>
                </a:solidFill>
                <a:latin typeface="微软雅黑" panose="020B0503020204020204" pitchFamily="34" charset="-122"/>
                <a:ea typeface="微软雅黑" panose="020B0503020204020204" pitchFamily="34" charset="-122"/>
              </a:rPr>
              <a:t>聚类</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en-US" altLang="zh-CN" sz="2000" b="1" dirty="0">
                <a:solidFill>
                  <a:srgbClr val="002060"/>
                </a:solidFill>
                <a:latin typeface="微软雅黑" panose="020B0503020204020204" pitchFamily="34" charset="-122"/>
                <a:ea typeface="微软雅黑" panose="020B0503020204020204" pitchFamily="34" charset="-122"/>
              </a:rPr>
              <a:t>k-NN </a:t>
            </a:r>
            <a:r>
              <a:rPr lang="zh-CN" altLang="en-US" sz="2000" b="1" dirty="0">
                <a:solidFill>
                  <a:srgbClr val="002060"/>
                </a:solidFill>
                <a:latin typeface="微软雅黑" panose="020B0503020204020204" pitchFamily="34" charset="-122"/>
                <a:ea typeface="微软雅黑" panose="020B0503020204020204" pitchFamily="34" charset="-122"/>
              </a:rPr>
              <a:t>算法</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朴素贝叶斯</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支持向量机</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线性回归</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分类树</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深度神经网络</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t="10693" b="17746"/>
          <a:stretch>
            <a:fillRect/>
          </a:stretch>
        </p:blipFill>
        <p:spPr>
          <a:xfrm>
            <a:off x="7173595" y="1555750"/>
            <a:ext cx="4779010" cy="865505"/>
          </a:xfrm>
          <a:prstGeom prst="rect">
            <a:avLst/>
          </a:prstGeom>
        </p:spPr>
      </p:pic>
      <p:sp>
        <p:nvSpPr>
          <p:cNvPr id="5" name="文本框 4"/>
          <p:cNvSpPr txBox="1"/>
          <p:nvPr/>
        </p:nvSpPr>
        <p:spPr>
          <a:xfrm>
            <a:off x="6382385" y="1845310"/>
            <a:ext cx="1013460" cy="398780"/>
          </a:xfrm>
          <a:prstGeom prst="rect">
            <a:avLst/>
          </a:prstGeom>
          <a:noFill/>
          <a:ln w="38100" cmpd="dbl" algn="ctr">
            <a:noFill/>
            <a:miter lim="800000"/>
          </a:ln>
        </p:spPr>
        <p:txBody>
          <a:bodyPr wrap="square" rtlCol="0" anchor="t">
            <a:spAutoFit/>
          </a:bodyPr>
          <a:lstStyle/>
          <a:p>
            <a:pPr defTabSz="609600">
              <a:buFont typeface="Arial" panose="020B0604020202020204" pitchFamily="34" charset="0"/>
              <a:buNone/>
            </a:pPr>
            <a:r>
              <a:rPr lang="en-US" altLang="zh-CN" sz="2000" b="1" dirty="0">
                <a:solidFill>
                  <a:srgbClr val="002060"/>
                </a:solidFill>
                <a:latin typeface="微软雅黑" panose="020B0503020204020204" pitchFamily="34" charset="-122"/>
                <a:ea typeface="微软雅黑" panose="020B0503020204020204" pitchFamily="34" charset="-122"/>
                <a:sym typeface="+mn-ea"/>
              </a:rPr>
              <a:t>k-NN</a:t>
            </a:r>
            <a:endParaRPr lang="en-US" altLang="zh-CN" sz="2000" b="1" dirty="0">
              <a:solidFill>
                <a:srgbClr val="002060"/>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7416165" y="1053465"/>
            <a:ext cx="4458335" cy="398780"/>
          </a:xfrm>
          <a:prstGeom prst="rect">
            <a:avLst/>
          </a:prstGeom>
          <a:noFill/>
          <a:ln w="38100" cmpd="dbl" algn="ctr">
            <a:noFill/>
            <a:miter lim="800000"/>
          </a:ln>
        </p:spPr>
        <p:txBody>
          <a:bodyPr wrap="square" rtlCol="0" anchor="t">
            <a:spAutoFit/>
          </a:bodyPr>
          <a:lstStyle/>
          <a:p>
            <a:pPr defTabSz="609600">
              <a:buFont typeface="Arial" panose="020B0604020202020204" pitchFamily="34" charset="0"/>
              <a:buNone/>
            </a:pPr>
            <a:r>
              <a:rPr lang="zh-CN" altLang="en-US" sz="2000" b="1" dirty="0">
                <a:solidFill>
                  <a:srgbClr val="002060"/>
                </a:solidFill>
                <a:latin typeface="微软雅黑" panose="020B0503020204020204" pitchFamily="34" charset="-122"/>
                <a:ea typeface="微软雅黑" panose="020B0503020204020204" pitchFamily="34" charset="-122"/>
                <a:sym typeface="+mn-ea"/>
              </a:rPr>
              <a:t>内存访问带宽需求（优化前后对比）</a:t>
            </a:r>
            <a:endParaRPr lang="zh-CN" altLang="en-US" sz="2000" b="1" dirty="0">
              <a:solidFill>
                <a:srgbClr val="002060"/>
              </a:solidFill>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nvPicPr>
        <p:blipFill>
          <a:blip r:embed="rId2"/>
          <a:srcRect b="20083"/>
          <a:stretch>
            <a:fillRect/>
          </a:stretch>
        </p:blipFill>
        <p:spPr>
          <a:xfrm>
            <a:off x="7181215" y="2422525"/>
            <a:ext cx="4620895" cy="1096645"/>
          </a:xfrm>
          <a:prstGeom prst="rect">
            <a:avLst/>
          </a:prstGeom>
        </p:spPr>
      </p:pic>
      <p:sp>
        <p:nvSpPr>
          <p:cNvPr id="18" name="文本框 17"/>
          <p:cNvSpPr txBox="1"/>
          <p:nvPr/>
        </p:nvSpPr>
        <p:spPr>
          <a:xfrm>
            <a:off x="5951855" y="2638425"/>
            <a:ext cx="1328420" cy="398780"/>
          </a:xfrm>
          <a:prstGeom prst="rect">
            <a:avLst/>
          </a:prstGeom>
          <a:noFill/>
          <a:ln w="38100" cmpd="dbl" algn="ctr">
            <a:noFill/>
            <a:miter lim="800000"/>
          </a:ln>
        </p:spPr>
        <p:txBody>
          <a:bodyPr wrap="square" rtlCol="0" anchor="t">
            <a:spAutoFit/>
          </a:bodyPr>
          <a:lstStyle/>
          <a:p>
            <a:pPr defTabSz="609600">
              <a:buFont typeface="Arial" panose="020B0604020202020204" pitchFamily="34" charset="0"/>
              <a:buNone/>
            </a:pPr>
            <a:r>
              <a:rPr lang="en-US" altLang="zh-CN" sz="2000" b="1" dirty="0">
                <a:solidFill>
                  <a:srgbClr val="002060"/>
                </a:solidFill>
                <a:latin typeface="微软雅黑" panose="020B0503020204020204" pitchFamily="34" charset="-122"/>
                <a:ea typeface="微软雅黑" panose="020B0503020204020204" pitchFamily="34" charset="-122"/>
                <a:sym typeface="+mn-ea"/>
              </a:rPr>
              <a:t>k-means</a:t>
            </a:r>
            <a:endParaRPr lang="en-US" altLang="zh-CN" sz="2000" b="1" dirty="0">
              <a:solidFill>
                <a:srgbClr val="002060"/>
              </a:solidFill>
              <a:latin typeface="微软雅黑" panose="020B0503020204020204" pitchFamily="34" charset="-122"/>
              <a:ea typeface="微软雅黑" panose="020B0503020204020204" pitchFamily="34" charset="-122"/>
              <a:sym typeface="+mn-ea"/>
            </a:endParaRPr>
          </a:p>
        </p:txBody>
      </p:sp>
      <p:pic>
        <p:nvPicPr>
          <p:cNvPr id="19" name="图片 18"/>
          <p:cNvPicPr>
            <a:picLocks noChangeAspect="1"/>
          </p:cNvPicPr>
          <p:nvPr/>
        </p:nvPicPr>
        <p:blipFill>
          <a:blip r:embed="rId3"/>
          <a:srcRect b="26001"/>
          <a:stretch>
            <a:fillRect/>
          </a:stretch>
        </p:blipFill>
        <p:spPr>
          <a:xfrm>
            <a:off x="7245350" y="4368800"/>
            <a:ext cx="4822825" cy="715645"/>
          </a:xfrm>
          <a:prstGeom prst="rect">
            <a:avLst/>
          </a:prstGeom>
        </p:spPr>
      </p:pic>
      <p:sp>
        <p:nvSpPr>
          <p:cNvPr id="20" name="文本框 19"/>
          <p:cNvSpPr txBox="1"/>
          <p:nvPr/>
        </p:nvSpPr>
        <p:spPr>
          <a:xfrm>
            <a:off x="6456045" y="4436745"/>
            <a:ext cx="868680" cy="398780"/>
          </a:xfrm>
          <a:prstGeom prst="rect">
            <a:avLst/>
          </a:prstGeom>
          <a:noFill/>
          <a:ln w="38100" cmpd="dbl" algn="ctr">
            <a:noFill/>
            <a:miter lim="800000"/>
          </a:ln>
        </p:spPr>
        <p:txBody>
          <a:bodyPr wrap="square" rtlCol="0" anchor="t">
            <a:spAutoFit/>
          </a:bodyPr>
          <a:lstStyle/>
          <a:p>
            <a:pPr defTabSz="609600">
              <a:buFont typeface="Arial" panose="020B0604020202020204" pitchFamily="34" charset="0"/>
              <a:buNone/>
            </a:pPr>
            <a:r>
              <a:rPr lang="en-US" altLang="zh-CN" sz="2000" b="1" dirty="0">
                <a:solidFill>
                  <a:srgbClr val="002060"/>
                </a:solidFill>
                <a:latin typeface="微软雅黑" panose="020B0503020204020204" pitchFamily="34" charset="-122"/>
                <a:ea typeface="微软雅黑" panose="020B0503020204020204" pitchFamily="34" charset="-122"/>
                <a:sym typeface="+mn-ea"/>
              </a:rPr>
              <a:t>DNN</a:t>
            </a:r>
            <a:endParaRPr lang="en-US" altLang="zh-CN" sz="2000" b="1" dirty="0">
              <a:solidFill>
                <a:srgbClr val="002060"/>
              </a:solidFill>
              <a:latin typeface="微软雅黑" panose="020B0503020204020204" pitchFamily="34" charset="-122"/>
              <a:ea typeface="微软雅黑" panose="020B0503020204020204" pitchFamily="34" charset="-122"/>
              <a:sym typeface="+mn-ea"/>
            </a:endParaRPr>
          </a:p>
        </p:txBody>
      </p:sp>
      <p:pic>
        <p:nvPicPr>
          <p:cNvPr id="21" name="图片 20"/>
          <p:cNvPicPr>
            <a:picLocks noChangeAspect="1"/>
          </p:cNvPicPr>
          <p:nvPr/>
        </p:nvPicPr>
        <p:blipFill>
          <a:blip r:embed="rId4"/>
          <a:stretch>
            <a:fillRect/>
          </a:stretch>
        </p:blipFill>
        <p:spPr>
          <a:xfrm>
            <a:off x="7245350" y="5144770"/>
            <a:ext cx="4545330" cy="975995"/>
          </a:xfrm>
          <a:prstGeom prst="rect">
            <a:avLst/>
          </a:prstGeom>
        </p:spPr>
      </p:pic>
      <p:sp>
        <p:nvSpPr>
          <p:cNvPr id="22" name="文本框 21"/>
          <p:cNvSpPr txBox="1"/>
          <p:nvPr/>
        </p:nvSpPr>
        <p:spPr>
          <a:xfrm>
            <a:off x="6073775" y="5179060"/>
            <a:ext cx="1322705" cy="398780"/>
          </a:xfrm>
          <a:prstGeom prst="rect">
            <a:avLst/>
          </a:prstGeom>
          <a:noFill/>
          <a:ln w="38100" cmpd="dbl" algn="ctr">
            <a:noFill/>
            <a:miter lim="800000"/>
          </a:ln>
        </p:spPr>
        <p:txBody>
          <a:bodyPr wrap="square" rtlCol="0" anchor="t">
            <a:spAutoFit/>
          </a:bodyPr>
          <a:lstStyle/>
          <a:p>
            <a:pPr defTabSz="609600">
              <a:buFont typeface="Arial" panose="020B0604020202020204" pitchFamily="34" charset="0"/>
              <a:buNone/>
            </a:pPr>
            <a:r>
              <a:rPr lang="zh-CN" altLang="en-US" sz="2000" b="1" dirty="0">
                <a:solidFill>
                  <a:srgbClr val="002060"/>
                </a:solidFill>
                <a:latin typeface="微软雅黑" panose="020B0503020204020204" pitchFamily="34" charset="-122"/>
                <a:ea typeface="微软雅黑" panose="020B0503020204020204" pitchFamily="34" charset="-122"/>
                <a:sym typeface="+mn-ea"/>
              </a:rPr>
              <a:t>线性回归</a:t>
            </a:r>
            <a:endParaRPr lang="zh-CN" altLang="en-US" sz="2000" b="1" dirty="0">
              <a:solidFill>
                <a:srgbClr val="002060"/>
              </a:solidFill>
              <a:latin typeface="微软雅黑" panose="020B0503020204020204" pitchFamily="34" charset="-122"/>
              <a:ea typeface="微软雅黑" panose="020B0503020204020204" pitchFamily="34" charset="-122"/>
              <a:sym typeface="+mn-ea"/>
            </a:endParaRPr>
          </a:p>
        </p:txBody>
      </p:sp>
      <p:pic>
        <p:nvPicPr>
          <p:cNvPr id="24" name="图片 23"/>
          <p:cNvPicPr>
            <a:picLocks noChangeAspect="1"/>
          </p:cNvPicPr>
          <p:nvPr/>
        </p:nvPicPr>
        <p:blipFill>
          <a:blip r:embed="rId5"/>
          <a:srcRect b="18989"/>
          <a:stretch>
            <a:fillRect/>
          </a:stretch>
        </p:blipFill>
        <p:spPr>
          <a:xfrm>
            <a:off x="7324725" y="3382645"/>
            <a:ext cx="3921125" cy="875030"/>
          </a:xfrm>
          <a:prstGeom prst="rect">
            <a:avLst/>
          </a:prstGeom>
        </p:spPr>
      </p:pic>
      <p:sp>
        <p:nvSpPr>
          <p:cNvPr id="25" name="文本框 24"/>
          <p:cNvSpPr txBox="1"/>
          <p:nvPr/>
        </p:nvSpPr>
        <p:spPr>
          <a:xfrm>
            <a:off x="6426835" y="3423285"/>
            <a:ext cx="875030" cy="398780"/>
          </a:xfrm>
          <a:prstGeom prst="rect">
            <a:avLst/>
          </a:prstGeom>
          <a:noFill/>
          <a:ln w="38100" cmpd="dbl" algn="ctr">
            <a:noFill/>
            <a:miter lim="800000"/>
          </a:ln>
        </p:spPr>
        <p:txBody>
          <a:bodyPr wrap="square" rtlCol="0" anchor="t">
            <a:spAutoFit/>
          </a:bodyPr>
          <a:lstStyle/>
          <a:p>
            <a:pPr defTabSz="609600">
              <a:buFont typeface="Arial" panose="020B0604020202020204" pitchFamily="34" charset="0"/>
              <a:buNone/>
            </a:pPr>
            <a:r>
              <a:rPr lang="en-US" altLang="zh-CN" sz="2000" b="1" dirty="0">
                <a:solidFill>
                  <a:srgbClr val="002060"/>
                </a:solidFill>
                <a:latin typeface="微软雅黑" panose="020B0503020204020204" pitchFamily="34" charset="-122"/>
                <a:ea typeface="微软雅黑" panose="020B0503020204020204" pitchFamily="34" charset="-122"/>
                <a:sym typeface="+mn-ea"/>
              </a:rPr>
              <a:t>SVM</a:t>
            </a:r>
            <a:endParaRPr lang="en-US" altLang="zh-CN" sz="2000" b="1" dirty="0">
              <a:solidFill>
                <a:srgbClr val="00206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PuDianNao芯片</a:t>
            </a:r>
            <a:endParaRPr lang="en-US"/>
          </a:p>
        </p:txBody>
      </p:sp>
      <p:sp>
        <p:nvSpPr>
          <p:cNvPr id="4" name="文本框 11"/>
          <p:cNvSpPr txBox="1"/>
          <p:nvPr/>
        </p:nvSpPr>
        <p:spPr>
          <a:xfrm>
            <a:off x="640715" y="1915160"/>
            <a:ext cx="5467350" cy="3784600"/>
          </a:xfrm>
          <a:prstGeom prst="rect">
            <a:avLst/>
          </a:prstGeom>
          <a:noFill/>
        </p:spPr>
        <p:txBody>
          <a:bodyPr wrap="square" rtlCol="0">
            <a:spAutoFit/>
          </a:bodyPr>
          <a:lstStyle>
            <a:defPPr>
              <a:defRPr lang="zh-CN"/>
            </a:defPPr>
            <a:lvl1pPr marL="342900" indent="-342900" defTabSz="1219200" eaLnBrk="1" latinLnBrk="0" hangingPunct="1">
              <a:lnSpc>
                <a:spcPct val="125000"/>
              </a:lnSpc>
              <a:buFont typeface="Wingdings" panose="05000000000000000000" pitchFamily="2" charset="2"/>
              <a:buChar char="u"/>
              <a:defRPr sz="2000" b="1">
                <a:solidFill>
                  <a:srgbClr val="002060"/>
                </a:solidFill>
                <a:latin typeface="微软雅黑" panose="020B0503020204020204" pitchFamily="34" charset="-122"/>
                <a:ea typeface="微软雅黑" panose="020B0503020204020204" pitchFamily="34" charset="-122"/>
              </a:defRPr>
            </a:lvl1pPr>
            <a:lvl2pPr marL="609600" defTabSz="1219200" eaLnBrk="1" latinLnBrk="0" hangingPunct="1">
              <a:defRPr>
                <a:solidFill>
                  <a:schemeClr val="tx1"/>
                </a:solidFill>
                <a:latin typeface="+mn-lt"/>
                <a:ea typeface="+mn-ea"/>
              </a:defRPr>
            </a:lvl2pPr>
            <a:lvl3pPr marL="1219200" defTabSz="1219200" eaLnBrk="1" latinLnBrk="0" hangingPunct="1">
              <a:defRPr>
                <a:solidFill>
                  <a:schemeClr val="tx1"/>
                </a:solidFill>
                <a:latin typeface="+mn-lt"/>
                <a:ea typeface="+mn-ea"/>
              </a:defRPr>
            </a:lvl3pPr>
            <a:lvl4pPr marL="1828800" defTabSz="1219200" eaLnBrk="1" latinLnBrk="0" hangingPunct="1">
              <a:defRPr>
                <a:solidFill>
                  <a:schemeClr val="tx1"/>
                </a:solidFill>
                <a:latin typeface="+mn-lt"/>
                <a:ea typeface="+mn-ea"/>
              </a:defRPr>
            </a:lvl4pPr>
            <a:lvl5pPr marL="2438400" defTabSz="1219200" eaLnBrk="1" latinLnBrk="0" hangingPunct="1">
              <a:defRPr>
                <a:solidFill>
                  <a:schemeClr val="tx1"/>
                </a:solidFill>
                <a:latin typeface="+mn-lt"/>
                <a:ea typeface="+mn-ea"/>
              </a:defRPr>
            </a:lvl5pPr>
            <a:lvl6pPr marL="3048000" defTabSz="1219200">
              <a:defRPr>
                <a:solidFill>
                  <a:schemeClr val="tx1"/>
                </a:solidFill>
                <a:latin typeface="+mn-lt"/>
                <a:ea typeface="+mn-ea"/>
              </a:defRPr>
            </a:lvl6pPr>
            <a:lvl7pPr marL="3657600" defTabSz="1219200">
              <a:defRPr>
                <a:solidFill>
                  <a:schemeClr val="tx1"/>
                </a:solidFill>
                <a:latin typeface="+mn-lt"/>
                <a:ea typeface="+mn-ea"/>
              </a:defRPr>
            </a:lvl7pPr>
            <a:lvl8pPr marL="4267200" defTabSz="1219200">
              <a:defRPr>
                <a:solidFill>
                  <a:schemeClr val="tx1"/>
                </a:solidFill>
                <a:latin typeface="+mn-lt"/>
                <a:ea typeface="+mn-ea"/>
              </a:defRPr>
            </a:lvl8pPr>
            <a:lvl9pPr marL="4876800" defTabSz="1219200">
              <a:defRPr>
                <a:solidFill>
                  <a:schemeClr val="tx1"/>
                </a:solidFill>
                <a:latin typeface="+mn-lt"/>
                <a:ea typeface="+mn-ea"/>
              </a:defRPr>
            </a:lvl9pPr>
          </a:lstStyle>
          <a:p>
            <a:pPr>
              <a:lnSpc>
                <a:spcPct val="150000"/>
              </a:lnSpc>
              <a:spcBef>
                <a:spcPts val="1200"/>
              </a:spcBef>
            </a:pPr>
            <a:r>
              <a:rPr lang="zh-CN" dirty="0"/>
              <a:t>针对少量</a:t>
            </a:r>
            <a:r>
              <a:rPr dirty="0"/>
              <a:t>MLU不支持的</a:t>
            </a:r>
            <a:r>
              <a:rPr lang="zh-CN" dirty="0"/>
              <a:t>运算</a:t>
            </a:r>
            <a:r>
              <a:rPr dirty="0"/>
              <a:t>操作</a:t>
            </a:r>
            <a:r>
              <a:rPr lang="zh-CN" dirty="0"/>
              <a:t>。</a:t>
            </a:r>
            <a:r>
              <a:rPr dirty="0"/>
              <a:t>如</a:t>
            </a:r>
            <a:r>
              <a:rPr lang="zh-CN" dirty="0"/>
              <a:t>：</a:t>
            </a:r>
            <a:r>
              <a:rPr dirty="0"/>
              <a:t>除法</a:t>
            </a:r>
            <a:endParaRPr dirty="0"/>
          </a:p>
          <a:p>
            <a:pPr>
              <a:lnSpc>
                <a:spcPct val="150000"/>
              </a:lnSpc>
              <a:spcBef>
                <a:spcPts val="1200"/>
              </a:spcBef>
            </a:pPr>
            <a:r>
              <a:rPr dirty="0"/>
              <a:t>在主机通用</a:t>
            </a:r>
            <a:r>
              <a:rPr lang="zh-CN" dirty="0"/>
              <a:t>运算</a:t>
            </a:r>
            <a:r>
              <a:rPr dirty="0"/>
              <a:t>核心上执行操作会导致远距离数据移动和同步开销。</a:t>
            </a:r>
            <a:endParaRPr dirty="0"/>
          </a:p>
          <a:p>
            <a:pPr>
              <a:lnSpc>
                <a:spcPct val="150000"/>
              </a:lnSpc>
              <a:spcBef>
                <a:spcPts val="1200"/>
              </a:spcBef>
            </a:pPr>
            <a:r>
              <a:rPr dirty="0"/>
              <a:t>在FU中添加一个算术逻辑单元（ALU）</a:t>
            </a:r>
            <a:endParaRPr dirty="0"/>
          </a:p>
          <a:p>
            <a:pPr>
              <a:lnSpc>
                <a:spcPct val="150000"/>
              </a:lnSpc>
              <a:spcBef>
                <a:spcPts val="1200"/>
              </a:spcBef>
            </a:pPr>
            <a:r>
              <a:rPr dirty="0">
                <a:sym typeface="+mn-ea"/>
              </a:rPr>
              <a:t>算术逻辑单元（ALU）</a:t>
            </a:r>
            <a:r>
              <a:rPr lang="zh-CN" dirty="0"/>
              <a:t>包含</a:t>
            </a:r>
            <a:r>
              <a:rPr dirty="0">
                <a:solidFill>
                  <a:srgbClr val="FF0000"/>
                </a:solidFill>
              </a:rPr>
              <a:t>一个加法器、一个乘法器和一个除法器</a:t>
            </a:r>
            <a:r>
              <a:rPr dirty="0"/>
              <a:t>，以及32位浮点到16位浮点和16位浮点到32位浮点的转换器</a:t>
            </a:r>
            <a:endParaRPr dirty="0"/>
          </a:p>
        </p:txBody>
      </p:sp>
      <p:sp>
        <p:nvSpPr>
          <p:cNvPr id="5" name="内容占位符 2"/>
          <p:cNvSpPr txBox="1"/>
          <p:nvPr/>
        </p:nvSpPr>
        <p:spPr bwMode="auto">
          <a:xfrm>
            <a:off x="-168696" y="1027978"/>
            <a:ext cx="8784977" cy="83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lvl="1">
              <a:lnSpc>
                <a:spcPct val="150000"/>
              </a:lnSpc>
              <a:buClr>
                <a:srgbClr val="002060"/>
              </a:buClr>
              <a:buSzPct val="100000"/>
              <a:buFont typeface="Wingdings" panose="05000000000000000000" pitchFamily="2" charset="2"/>
              <a:buChar char="p"/>
            </a:pPr>
            <a:r>
              <a:rPr lang="en-US" altLang="zh-CN" kern="0" dirty="0">
                <a:solidFill>
                  <a:srgbClr val="002060"/>
                </a:solidFill>
                <a:latin typeface="微软雅黑" panose="020B0503020204020204" pitchFamily="34" charset="-122"/>
                <a:ea typeface="微软雅黑" panose="020B0503020204020204" pitchFamily="34" charset="-122"/>
              </a:rPr>
              <a:t> ALU</a:t>
            </a:r>
            <a:r>
              <a:rPr lang="zh-CN" altLang="en-US" kern="0" dirty="0">
                <a:solidFill>
                  <a:srgbClr val="002060"/>
                </a:solidFill>
                <a:latin typeface="微软雅黑" panose="020B0503020204020204" pitchFamily="34" charset="-122"/>
                <a:ea typeface="微软雅黑" panose="020B0503020204020204" pitchFamily="34" charset="-122"/>
              </a:rPr>
              <a:t> （片上算术逻辑单元）</a:t>
            </a: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7" name="Slide Number Placeholder 6"/>
          <p:cNvSpPr>
            <a:spLocks noGrp="1"/>
          </p:cNvSpPr>
          <p:nvPr>
            <p:ph type="sldNum" sz="quarter" idx="10"/>
          </p:nvPr>
        </p:nvSpPr>
        <p:spPr/>
        <p:txBody>
          <a:bodyPr/>
          <a:lstStyle/>
          <a:p>
            <a:pPr>
              <a:defRPr/>
            </a:pPr>
            <a:fld id="{65E1E517-BCF5-634A-9CA5-72290370C34D}" type="slidenum">
              <a:rPr lang="en-US" altLang="zh-CN"/>
            </a:fld>
            <a:endParaRPr lang="en-US" altLang="zh-CN"/>
          </a:p>
        </p:txBody>
      </p:sp>
      <p:pic>
        <p:nvPicPr>
          <p:cNvPr id="3" name="Picture 11"/>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59754" t="38119" r="4692" b="35839"/>
          <a:stretch>
            <a:fillRect/>
          </a:stretch>
        </p:blipFill>
        <p:spPr>
          <a:xfrm>
            <a:off x="6887845" y="1197610"/>
            <a:ext cx="4341495" cy="1511300"/>
          </a:xfrm>
          <a:prstGeom prst="rect">
            <a:avLst/>
          </a:prstGeom>
        </p:spPr>
      </p:pic>
      <p:pic>
        <p:nvPicPr>
          <p:cNvPr id="100" name="图片 99"/>
          <p:cNvPicPr/>
          <p:nvPr/>
        </p:nvPicPr>
        <p:blipFill>
          <a:blip r:embed="rId3"/>
          <a:stretch>
            <a:fillRect/>
          </a:stretch>
        </p:blipFill>
        <p:spPr>
          <a:xfrm>
            <a:off x="7392035" y="2954655"/>
            <a:ext cx="3441700" cy="3427730"/>
          </a:xfrm>
          <a:prstGeom prst="rect">
            <a:avLst/>
          </a:prstGeom>
          <a:noFill/>
          <a:ln w="9525">
            <a:noFill/>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1164"/>
          <a:stretch>
            <a:fillRect/>
          </a:stretch>
        </p:blipFill>
        <p:spPr>
          <a:xfrm>
            <a:off x="3054456" y="1556792"/>
            <a:ext cx="6083086" cy="4049901"/>
          </a:xfrm>
          <a:prstGeom prst="rect">
            <a:avLst/>
          </a:prstGeom>
        </p:spPr>
      </p:pic>
    </p:spTree>
  </p:cSld>
  <p:clrMapOvr>
    <a:masterClrMapping/>
  </p:clrMapOvr>
  <p:transition advClick="0" advTm="18369"/>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863373"/>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sz="28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时域架构</a:t>
            </a:r>
            <a:endParaRPr kumimoji="1"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bwMode="auto">
          <a:xfrm>
            <a:off x="263352" y="1568766"/>
            <a:ext cx="6976122" cy="4887595"/>
          </a:xfrm>
          <a:prstGeom prst="rect">
            <a:avLst/>
          </a:prstGeom>
          <a:noFill/>
          <a:ln w="38100" cmpd="dbl" algn="ctr">
            <a:noFill/>
            <a:miter lim="800000"/>
          </a:ln>
          <a:effectLst/>
        </p:spPr>
        <p:txBody>
          <a:bodyPr wrap="square">
            <a:spAutoFit/>
          </a:bodyPr>
          <a:lstStyle/>
          <a:p>
            <a:pPr marL="342900" indent="-342900" algn="just">
              <a:lnSpc>
                <a:spcPct val="130000"/>
              </a:lnSpc>
              <a:buFont typeface="Wingdings" panose="05000000000000000000" pitchFamily="2" charset="2"/>
              <a:buChar char="n"/>
            </a:pPr>
            <a:r>
              <a:rPr lang="zh-CN" altLang="en-US" b="1" i="0" dirty="0">
                <a:solidFill>
                  <a:srgbClr val="0F2D69"/>
                </a:solidFill>
                <a:effectLst/>
                <a:latin typeface="微软雅黑" panose="020B0503020204020204" pitchFamily="34" charset="-122"/>
                <a:ea typeface="微软雅黑" panose="020B0503020204020204" pitchFamily="34" charset="-122"/>
              </a:rPr>
              <a:t>专门针对</a:t>
            </a:r>
            <a:r>
              <a:rPr lang="en-US" altLang="zh-CN" b="1" i="0" dirty="0">
                <a:solidFill>
                  <a:srgbClr val="0F2D69"/>
                </a:solidFill>
                <a:effectLst/>
                <a:latin typeface="微软雅黑" panose="020B0503020204020204" pitchFamily="34" charset="-122"/>
                <a:ea typeface="微软雅黑" panose="020B0503020204020204" pitchFamily="34" charset="-122"/>
              </a:rPr>
              <a:t>DNN</a:t>
            </a:r>
            <a:r>
              <a:rPr lang="zh-CN" altLang="en-US" b="1" i="0" dirty="0">
                <a:solidFill>
                  <a:srgbClr val="C00000"/>
                </a:solidFill>
                <a:effectLst/>
                <a:latin typeface="微软雅黑" panose="020B0503020204020204" pitchFamily="34" charset="-122"/>
                <a:ea typeface="微软雅黑" panose="020B0503020204020204" pitchFamily="34" charset="-122"/>
              </a:rPr>
              <a:t>定制指令集</a:t>
            </a:r>
            <a:r>
              <a:rPr lang="zh-CN" altLang="en-US" b="1" i="0" dirty="0">
                <a:solidFill>
                  <a:srgbClr val="0F2D69"/>
                </a:solidFill>
                <a:effectLst/>
                <a:latin typeface="微软雅黑" panose="020B0503020204020204" pitchFamily="34" charset="-122"/>
                <a:ea typeface="微软雅黑" panose="020B0503020204020204" pitchFamily="34" charset="-122"/>
              </a:rPr>
              <a:t>的专用处理器架构</a:t>
            </a:r>
            <a:endParaRPr lang="en-US" altLang="zh-CN" b="1" i="0" dirty="0">
              <a:solidFill>
                <a:srgbClr val="0F2D69"/>
              </a:solidFill>
              <a:effectLst/>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n"/>
            </a:pPr>
            <a:r>
              <a:rPr lang="zh-CN" altLang="en-US" b="1" i="0" dirty="0">
                <a:solidFill>
                  <a:srgbClr val="0F2D69"/>
                </a:solidFill>
                <a:effectLst/>
                <a:latin typeface="微软雅黑" panose="020B0503020204020204" pitchFamily="34" charset="-122"/>
                <a:ea typeface="微软雅黑" panose="020B0503020204020204" pitchFamily="34" charset="-122"/>
              </a:rPr>
              <a:t>基于指令流</a:t>
            </a:r>
            <a:r>
              <a:rPr lang="zh-CN" altLang="en-US" b="1" i="0" dirty="0">
                <a:solidFill>
                  <a:srgbClr val="FF0000"/>
                </a:solidFill>
                <a:effectLst/>
                <a:latin typeface="微软雅黑" panose="020B0503020204020204" pitchFamily="34" charset="-122"/>
                <a:ea typeface="微软雅黑" panose="020B0503020204020204" pitchFamily="34" charset="-122"/>
              </a:rPr>
              <a:t>集中控制</a:t>
            </a:r>
            <a:r>
              <a:rPr lang="en-US" altLang="zh-CN" b="1" i="0" dirty="0">
                <a:solidFill>
                  <a:srgbClr val="0F2D69"/>
                </a:solidFill>
                <a:effectLst/>
                <a:latin typeface="微软雅黑" panose="020B0503020204020204" pitchFamily="34" charset="-122"/>
                <a:ea typeface="微软雅黑" panose="020B0503020204020204" pitchFamily="34" charset="-122"/>
              </a:rPr>
              <a:t>ALU</a:t>
            </a:r>
            <a:r>
              <a:rPr lang="zh-CN" altLang="en-US" b="1" i="0" dirty="0">
                <a:solidFill>
                  <a:srgbClr val="0F2D69"/>
                </a:solidFill>
                <a:effectLst/>
                <a:latin typeface="微软雅黑" panose="020B0503020204020204" pitchFamily="34" charset="-122"/>
                <a:ea typeface="微软雅黑" panose="020B0503020204020204" pitchFamily="34" charset="-122"/>
              </a:rPr>
              <a:t>和存储资源</a:t>
            </a:r>
            <a:endParaRPr lang="zh-CN" altLang="en-US" b="1" i="0" dirty="0">
              <a:solidFill>
                <a:srgbClr val="0F2D69"/>
              </a:solidFill>
              <a:effectLst/>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n"/>
            </a:pPr>
            <a:r>
              <a:rPr lang="zh-CN" altLang="en-US" b="1" i="0" dirty="0">
                <a:solidFill>
                  <a:srgbClr val="0F2D69"/>
                </a:solidFill>
                <a:effectLst/>
                <a:latin typeface="微软雅黑" panose="020B0503020204020204" pitchFamily="34" charset="-122"/>
                <a:ea typeface="微软雅黑" panose="020B0503020204020204" pitchFamily="34" charset="-122"/>
              </a:rPr>
              <a:t>每个</a:t>
            </a:r>
            <a:r>
              <a:rPr lang="en-US" altLang="zh-CN" b="1" i="0" dirty="0">
                <a:solidFill>
                  <a:srgbClr val="0F2D69"/>
                </a:solidFill>
                <a:effectLst/>
                <a:latin typeface="微软雅黑" panose="020B0503020204020204" pitchFamily="34" charset="-122"/>
                <a:ea typeface="微软雅黑" panose="020B0503020204020204" pitchFamily="34" charset="-122"/>
              </a:rPr>
              <a:t>ALU</a:t>
            </a:r>
            <a:r>
              <a:rPr lang="zh-CN" altLang="en-US" b="1" i="0" dirty="0">
                <a:solidFill>
                  <a:srgbClr val="0F2D69"/>
                </a:solidFill>
                <a:effectLst/>
                <a:latin typeface="微软雅黑" panose="020B0503020204020204" pitchFamily="34" charset="-122"/>
                <a:ea typeface="微软雅黑" panose="020B0503020204020204" pitchFamily="34" charset="-122"/>
              </a:rPr>
              <a:t>都从</a:t>
            </a:r>
            <a:r>
              <a:rPr lang="zh-CN" altLang="en-US" b="1" i="0" dirty="0">
                <a:solidFill>
                  <a:srgbClr val="FF0000"/>
                </a:solidFill>
                <a:effectLst/>
                <a:latin typeface="微软雅黑" panose="020B0503020204020204" pitchFamily="34" charset="-122"/>
                <a:ea typeface="微软雅黑" panose="020B0503020204020204" pitchFamily="34" charset="-122"/>
              </a:rPr>
              <a:t>集中式存储器</a:t>
            </a:r>
            <a:r>
              <a:rPr lang="zh-CN" altLang="en-US" b="1" i="0" dirty="0">
                <a:solidFill>
                  <a:srgbClr val="0F2D69"/>
                </a:solidFill>
                <a:effectLst/>
                <a:latin typeface="微软雅黑" panose="020B0503020204020204" pitchFamily="34" charset="-122"/>
                <a:ea typeface="微软雅黑" panose="020B0503020204020204" pitchFamily="34" charset="-122"/>
              </a:rPr>
              <a:t>获取运算数据，并向其写回结果</a:t>
            </a:r>
            <a:endParaRPr lang="zh-CN" altLang="en-US" b="1" i="0" dirty="0">
              <a:solidFill>
                <a:srgbClr val="0F2D69"/>
              </a:solidFill>
              <a:effectLst/>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n"/>
            </a:pPr>
            <a:r>
              <a:rPr lang="en-US" altLang="zh-CN" b="1" i="0" dirty="0">
                <a:solidFill>
                  <a:srgbClr val="0F2D69"/>
                </a:solidFill>
                <a:effectLst/>
                <a:latin typeface="微软雅黑" panose="020B0503020204020204" pitchFamily="34" charset="-122"/>
                <a:ea typeface="微软雅黑" panose="020B0503020204020204" pitchFamily="34" charset="-122"/>
              </a:rPr>
              <a:t>AI</a:t>
            </a:r>
            <a:r>
              <a:rPr lang="zh-CN" altLang="en-US" b="1" i="0" dirty="0">
                <a:solidFill>
                  <a:srgbClr val="0F2D69"/>
                </a:solidFill>
                <a:effectLst/>
                <a:latin typeface="微软雅黑" panose="020B0503020204020204" pitchFamily="34" charset="-122"/>
                <a:ea typeface="微软雅黑" panose="020B0503020204020204" pitchFamily="34" charset="-122"/>
              </a:rPr>
              <a:t>处理器发展的早期：</a:t>
            </a:r>
            <a:r>
              <a:rPr lang="zh-CN" altLang="en-US" b="1" i="0" dirty="0">
                <a:solidFill>
                  <a:srgbClr val="C00000"/>
                </a:solidFill>
                <a:effectLst/>
                <a:latin typeface="微软雅黑" panose="020B0503020204020204" pitchFamily="34" charset="-122"/>
                <a:ea typeface="微软雅黑" panose="020B0503020204020204" pitchFamily="34" charset="-122"/>
              </a:rPr>
              <a:t>标量处理器</a:t>
            </a:r>
            <a:r>
              <a:rPr lang="zh-CN" altLang="en-US" b="1" i="0" dirty="0">
                <a:solidFill>
                  <a:srgbClr val="0F2D69"/>
                </a:solidFill>
                <a:effectLst/>
                <a:latin typeface="微软雅黑" panose="020B0503020204020204" pitchFamily="34" charset="-122"/>
                <a:ea typeface="微软雅黑" panose="020B0503020204020204" pitchFamily="34" charset="-122"/>
              </a:rPr>
              <a:t>，通过系列标量运算完成大型矩阵和张量的计算</a:t>
            </a:r>
            <a:endParaRPr lang="en-US" altLang="zh-CN" b="1" i="0" dirty="0">
              <a:solidFill>
                <a:srgbClr val="0F2D69"/>
              </a:solidFill>
              <a:effectLst/>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n"/>
            </a:pPr>
            <a:endParaRPr lang="en-US" altLang="zh-CN" b="1" dirty="0">
              <a:solidFill>
                <a:srgbClr val="0F2D69"/>
              </a:solidFill>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n"/>
            </a:pPr>
            <a:r>
              <a:rPr lang="zh-CN" altLang="en-US" b="1" dirty="0">
                <a:solidFill>
                  <a:srgbClr val="0F2D69"/>
                </a:solidFill>
                <a:latin typeface="微软雅黑" panose="020B0503020204020204" pitchFamily="34" charset="-122"/>
                <a:ea typeface="微软雅黑" panose="020B0503020204020204" pitchFamily="34" charset="-122"/>
              </a:rPr>
              <a:t>架构改进：</a:t>
            </a:r>
            <a:r>
              <a:rPr lang="zh-CN" altLang="en-US" b="1" dirty="0">
                <a:solidFill>
                  <a:srgbClr val="C00000"/>
                </a:solidFill>
                <a:latin typeface="微软雅黑" panose="020B0503020204020204" pitchFamily="34" charset="-122"/>
                <a:ea typeface="微软雅黑" panose="020B0503020204020204" pitchFamily="34" charset="-122"/>
              </a:rPr>
              <a:t>矢量处理器</a:t>
            </a:r>
            <a:r>
              <a:rPr lang="zh-CN" altLang="en-US" b="1" dirty="0">
                <a:solidFill>
                  <a:srgbClr val="0F2D69"/>
                </a:solidFill>
                <a:latin typeface="微软雅黑" panose="020B0503020204020204" pitchFamily="34" charset="-122"/>
                <a:ea typeface="微软雅黑" panose="020B0503020204020204" pitchFamily="34" charset="-122"/>
              </a:rPr>
              <a:t>，</a:t>
            </a:r>
            <a:r>
              <a:rPr lang="en-US" altLang="zh-CN" b="1" dirty="0">
                <a:solidFill>
                  <a:srgbClr val="0F2D69"/>
                </a:solidFill>
                <a:latin typeface="微软雅黑" panose="020B0503020204020204" pitchFamily="34" charset="-122"/>
                <a:ea typeface="微软雅黑" panose="020B0503020204020204" pitchFamily="34" charset="-122"/>
              </a:rPr>
              <a:t>SIMD</a:t>
            </a:r>
            <a:r>
              <a:rPr lang="zh-CN" altLang="en-US" b="1" dirty="0">
                <a:solidFill>
                  <a:srgbClr val="0F2D69"/>
                </a:solidFill>
                <a:latin typeface="微软雅黑" panose="020B0503020204020204" pitchFamily="34" charset="-122"/>
                <a:ea typeface="微软雅黑" panose="020B0503020204020204" pitchFamily="34" charset="-122"/>
              </a:rPr>
              <a:t>，同一指令同时针对多个数据元素执行相同的操作</a:t>
            </a:r>
            <a:endParaRPr lang="en-US" altLang="zh-CN" b="1" dirty="0">
              <a:solidFill>
                <a:srgbClr val="0F2D69"/>
              </a:solidFill>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n"/>
            </a:pPr>
            <a:r>
              <a:rPr lang="en-US" altLang="zh-CN" b="1" i="0" dirty="0">
                <a:solidFill>
                  <a:srgbClr val="0F2D69"/>
                </a:solidFill>
                <a:effectLst/>
                <a:latin typeface="微软雅黑" panose="020B0503020204020204" pitchFamily="34" charset="-122"/>
                <a:ea typeface="微软雅黑" panose="020B0503020204020204" pitchFamily="34" charset="-122"/>
              </a:rPr>
              <a:t>CPU </a:t>
            </a:r>
            <a:r>
              <a:rPr lang="zh-CN" altLang="en-US" b="1" i="0" dirty="0">
                <a:solidFill>
                  <a:srgbClr val="0F2D69"/>
                </a:solidFill>
                <a:effectLst/>
                <a:latin typeface="微软雅黑" panose="020B0503020204020204" pitchFamily="34" charset="-122"/>
                <a:ea typeface="微软雅黑" panose="020B0503020204020204" pitchFamily="34" charset="-122"/>
              </a:rPr>
              <a:t>→ </a:t>
            </a:r>
            <a:r>
              <a:rPr lang="en-US" altLang="zh-CN" b="1" dirty="0">
                <a:solidFill>
                  <a:srgbClr val="0F2D69"/>
                </a:solidFill>
                <a:latin typeface="微软雅黑" panose="020B0503020204020204" pitchFamily="34" charset="-122"/>
                <a:ea typeface="微软雅黑" panose="020B0503020204020204" pitchFamily="34" charset="-122"/>
              </a:rPr>
              <a:t>GPU</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rotWithShape="1">
          <a:blip r:embed="rId1"/>
          <a:srcRect r="53636"/>
          <a:stretch>
            <a:fillRect/>
          </a:stretch>
        </p:blipFill>
        <p:spPr>
          <a:xfrm>
            <a:off x="7536160" y="1172778"/>
            <a:ext cx="4200799" cy="5178836"/>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863373"/>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sz="28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时域架构</a:t>
            </a:r>
            <a:endParaRPr kumimoji="1"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bwMode="auto">
          <a:xfrm>
            <a:off x="263352" y="1568766"/>
            <a:ext cx="6976122" cy="3342453"/>
          </a:xfrm>
          <a:prstGeom prst="rect">
            <a:avLst/>
          </a:prstGeom>
          <a:noFill/>
          <a:ln w="38100" cmpd="dbl" algn="ctr">
            <a:noFill/>
            <a:miter lim="800000"/>
          </a:ln>
          <a:effectLst/>
        </p:spPr>
        <p:txBody>
          <a:bodyPr wrap="square">
            <a:spAutoFit/>
          </a:bodyPr>
          <a:lstStyle/>
          <a:p>
            <a:pPr marL="342900" indent="-342900" algn="just">
              <a:lnSpc>
                <a:spcPct val="130000"/>
              </a:lnSpc>
              <a:buFont typeface="Wingdings" panose="05000000000000000000" pitchFamily="2" charset="2"/>
              <a:buChar char="n"/>
            </a:pPr>
            <a:r>
              <a:rPr lang="zh-CN" altLang="en-US" b="1" i="0" dirty="0">
                <a:solidFill>
                  <a:srgbClr val="0F2D69"/>
                </a:solidFill>
                <a:effectLst/>
                <a:latin typeface="微软雅黑" panose="020B0503020204020204" pitchFamily="34" charset="-122"/>
                <a:ea typeface="微软雅黑" panose="020B0503020204020204" pitchFamily="34" charset="-122"/>
              </a:rPr>
              <a:t>计算单元</a:t>
            </a:r>
            <a:r>
              <a:rPr lang="zh-CN" altLang="en-US" b="1" i="0" dirty="0">
                <a:solidFill>
                  <a:srgbClr val="FF0000"/>
                </a:solidFill>
                <a:effectLst/>
                <a:latin typeface="微软雅黑" panose="020B0503020204020204" pitchFamily="34" charset="-122"/>
                <a:ea typeface="微软雅黑" panose="020B0503020204020204" pitchFamily="34" charset="-122"/>
              </a:rPr>
              <a:t>配置灵活，通用性较强</a:t>
            </a:r>
            <a:endParaRPr lang="en-US" altLang="zh-CN" b="1" i="0" dirty="0">
              <a:solidFill>
                <a:srgbClr val="0F2D69"/>
              </a:solidFill>
              <a:effectLst/>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n"/>
            </a:pPr>
            <a:r>
              <a:rPr lang="zh-CN" altLang="en-US" b="1" i="0" dirty="0">
                <a:solidFill>
                  <a:srgbClr val="0F2D69"/>
                </a:solidFill>
                <a:effectLst/>
                <a:latin typeface="微软雅黑" panose="020B0503020204020204" pitchFamily="34" charset="-122"/>
                <a:ea typeface="微软雅黑" panose="020B0503020204020204" pitchFamily="34" charset="-122"/>
              </a:rPr>
              <a:t>每一步操作需要</a:t>
            </a:r>
            <a:r>
              <a:rPr lang="zh-CN" altLang="en-US" b="1" i="0" dirty="0">
                <a:solidFill>
                  <a:srgbClr val="FF0000"/>
                </a:solidFill>
                <a:effectLst/>
                <a:latin typeface="微软雅黑" panose="020B0503020204020204" pitchFamily="34" charset="-122"/>
                <a:ea typeface="微软雅黑" panose="020B0503020204020204" pitchFamily="34" charset="-122"/>
              </a:rPr>
              <a:t>精确的指令控制</a:t>
            </a:r>
            <a:r>
              <a:rPr lang="zh-CN" altLang="en-US" b="1" i="0" dirty="0">
                <a:solidFill>
                  <a:srgbClr val="0F2D69"/>
                </a:solidFill>
                <a:effectLst/>
                <a:latin typeface="微软雅黑" panose="020B0503020204020204" pitchFamily="34" charset="-122"/>
                <a:ea typeface="微软雅黑" panose="020B0503020204020204" pitchFamily="34" charset="-122"/>
              </a:rPr>
              <a:t>存储器访问和具体计算单元的操作类型</a:t>
            </a:r>
            <a:endParaRPr lang="en-US" altLang="zh-CN" b="1" i="0" dirty="0">
              <a:solidFill>
                <a:srgbClr val="0F2D69"/>
              </a:solidFill>
              <a:effectLst/>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n"/>
            </a:pPr>
            <a:r>
              <a:rPr lang="zh-CN" altLang="en-US" b="1" i="0" dirty="0">
                <a:solidFill>
                  <a:srgbClr val="FF0000"/>
                </a:solidFill>
                <a:effectLst/>
                <a:latin typeface="微软雅黑" panose="020B0503020204020204" pitchFamily="34" charset="-122"/>
                <a:ea typeface="微软雅黑" panose="020B0503020204020204" pitchFamily="34" charset="-122"/>
              </a:rPr>
              <a:t>集中式存储</a:t>
            </a:r>
            <a:r>
              <a:rPr lang="zh-CN" altLang="en-US" b="1" i="0" dirty="0">
                <a:solidFill>
                  <a:srgbClr val="0F2D69"/>
                </a:solidFill>
                <a:effectLst/>
                <a:latin typeface="微软雅黑" panose="020B0503020204020204" pitchFamily="34" charset="-122"/>
                <a:ea typeface="微软雅黑" panose="020B0503020204020204" pitchFamily="34" charset="-122"/>
              </a:rPr>
              <a:t>导致片外</a:t>
            </a:r>
            <a:r>
              <a:rPr lang="zh-CN" altLang="en-US" b="1" i="0" dirty="0">
                <a:solidFill>
                  <a:srgbClr val="FF0000"/>
                </a:solidFill>
                <a:effectLst/>
                <a:latin typeface="微软雅黑" panose="020B0503020204020204" pitchFamily="34" charset="-122"/>
                <a:ea typeface="微软雅黑" panose="020B0503020204020204" pitchFamily="34" charset="-122"/>
              </a:rPr>
              <a:t>存储交互频繁</a:t>
            </a:r>
            <a:r>
              <a:rPr lang="zh-CN" altLang="en-US" b="1" i="0" dirty="0">
                <a:solidFill>
                  <a:srgbClr val="0F2D69"/>
                </a:solidFill>
                <a:effectLst/>
                <a:latin typeface="微软雅黑" panose="020B0503020204020204" pitchFamily="34" charset="-122"/>
                <a:ea typeface="微软雅黑" panose="020B0503020204020204" pitchFamily="34" charset="-122"/>
              </a:rPr>
              <a:t>，</a:t>
            </a:r>
            <a:r>
              <a:rPr lang="zh-CN" altLang="en-US" b="1" i="0" dirty="0">
                <a:solidFill>
                  <a:srgbClr val="FF0000"/>
                </a:solidFill>
                <a:effectLst/>
                <a:latin typeface="微软雅黑" panose="020B0503020204020204" pitchFamily="34" charset="-122"/>
                <a:ea typeface="微软雅黑" panose="020B0503020204020204" pitchFamily="34" charset="-122"/>
              </a:rPr>
              <a:t>性能和能效受限</a:t>
            </a:r>
            <a:endParaRPr lang="en-US" altLang="zh-CN" b="1" i="0" dirty="0">
              <a:solidFill>
                <a:srgbClr val="0F2D69"/>
              </a:solidFill>
              <a:effectLst/>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n"/>
            </a:pPr>
            <a:r>
              <a:rPr lang="zh-CN" altLang="en-US" b="1" i="0" dirty="0">
                <a:solidFill>
                  <a:srgbClr val="0F2D69"/>
                </a:solidFill>
                <a:effectLst/>
                <a:latin typeface="微软雅黑" panose="020B0503020204020204" pitchFamily="34" charset="-122"/>
                <a:ea typeface="微软雅黑" panose="020B0503020204020204" pitchFamily="34" charset="-122"/>
              </a:rPr>
              <a:t>标量处理器→矢量处理器</a:t>
            </a:r>
            <a:endParaRPr lang="zh-CN" altLang="en-US" b="1" i="0" dirty="0">
              <a:solidFill>
                <a:srgbClr val="0F2D69"/>
              </a:solidFill>
              <a:effectLst/>
              <a:latin typeface="微软雅黑" panose="020B0503020204020204" pitchFamily="34" charset="-122"/>
              <a:ea typeface="微软雅黑" panose="020B0503020204020204" pitchFamily="34" charset="-122"/>
            </a:endParaRPr>
          </a:p>
          <a:p>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rotWithShape="1">
          <a:blip r:embed="rId1"/>
          <a:srcRect r="53636"/>
          <a:stretch>
            <a:fillRect/>
          </a:stretch>
        </p:blipFill>
        <p:spPr>
          <a:xfrm>
            <a:off x="7536160" y="1172778"/>
            <a:ext cx="4200799" cy="5178836"/>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31837" y="223990"/>
            <a:ext cx="10728325" cy="485775"/>
          </a:xfrm>
        </p:spPr>
        <p:txBody>
          <a:bodyPr vert="horz" anchor="ctr" anchorCtr="1">
            <a:noAutofit/>
          </a:bodyPr>
          <a:lstStyle/>
          <a:p>
            <a:pPr algn="ctr"/>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时域架构代表性设计</a:t>
            </a:r>
            <a:endPar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3" name="文本占位符 2"/>
          <p:cNvSpPr>
            <a:spLocks noGrp="1"/>
          </p:cNvSpPr>
          <p:nvPr>
            <p:ph type="body" sz="quarter" idx="4294967295"/>
          </p:nvPr>
        </p:nvSpPr>
        <p:spPr>
          <a:xfrm>
            <a:off x="0" y="1016000"/>
            <a:ext cx="8509000" cy="738188"/>
          </a:xfrm>
        </p:spPr>
        <p:txBody>
          <a:bodyPr/>
          <a:lstStyle/>
          <a:p>
            <a:pPr>
              <a:buClr>
                <a:srgbClr val="002060"/>
              </a:buClr>
              <a:buSzPct val="75000"/>
              <a:buFont typeface="Wingdings" panose="05000000000000000000" pitchFamily="2" charset="2"/>
              <a:buChar char="p"/>
            </a:pPr>
            <a:r>
              <a:rPr lang="zh-CN" altLang="en-US" sz="2400" dirty="0">
                <a:solidFill>
                  <a:srgbClr val="002060"/>
                </a:solidFill>
                <a:latin typeface="微软雅黑" panose="020B0503020204020204" pitchFamily="34" charset="-122"/>
                <a:ea typeface="微软雅黑" panose="020B0503020204020204" pitchFamily="34" charset="-122"/>
              </a:rPr>
              <a:t>中科院计算所的</a:t>
            </a:r>
            <a:r>
              <a:rPr lang="en-US" altLang="zh-CN" sz="2400" dirty="0" err="1">
                <a:solidFill>
                  <a:srgbClr val="002060"/>
                </a:solidFill>
                <a:latin typeface="微软雅黑" panose="020B0503020204020204" pitchFamily="34" charset="-122"/>
                <a:ea typeface="微软雅黑" panose="020B0503020204020204" pitchFamily="34" charset="-122"/>
              </a:rPr>
              <a:t>DianNao</a:t>
            </a:r>
            <a:r>
              <a:rPr lang="en-US" altLang="zh-CN" sz="2400" dirty="0">
                <a:solidFill>
                  <a:srgbClr val="002060"/>
                </a:solidFill>
                <a:latin typeface="微软雅黑" panose="020B0503020204020204" pitchFamily="34" charset="-122"/>
                <a:ea typeface="微软雅黑" panose="020B0503020204020204" pitchFamily="34" charset="-122"/>
              </a:rPr>
              <a:t>(2014)</a:t>
            </a:r>
            <a:endParaRPr lang="zh-CN" altLang="en-US" sz="2400" dirty="0">
              <a:solidFill>
                <a:srgbClr val="002060"/>
              </a:solidFill>
              <a:latin typeface="微软雅黑" panose="020B0503020204020204" pitchFamily="34" charset="-122"/>
              <a:ea typeface="微软雅黑" panose="020B0503020204020204" pitchFamily="34" charset="-122"/>
            </a:endParaRPr>
          </a:p>
          <a:p>
            <a:pPr marL="0" indent="0">
              <a:buNone/>
            </a:pPr>
            <a:endParaRPr lang="en-US" dirty="0"/>
          </a:p>
        </p:txBody>
      </p:sp>
      <p:sp>
        <p:nvSpPr>
          <p:cNvPr id="6" name="文本占位符 2"/>
          <p:cNvSpPr txBox="1"/>
          <p:nvPr/>
        </p:nvSpPr>
        <p:spPr>
          <a:xfrm>
            <a:off x="335360" y="1619292"/>
            <a:ext cx="5112568" cy="4401996"/>
          </a:xfrm>
          <a:prstGeom prst="rect">
            <a:avLst/>
          </a:prstGeom>
          <a:ln>
            <a:solidFill>
              <a:srgbClr val="002060"/>
            </a:solidFill>
          </a:ln>
        </p:spPr>
        <p:txBody>
          <a:bodyPr vert="horz" anchor="ctr" anchorCtr="0">
            <a:noAutofit/>
          </a:bodyPr>
          <a:lstStyle>
            <a:lvl1pPr marL="274320" indent="-274320" algn="just" rtl="0" eaLnBrk="1" fontAlgn="ctr" latinLnBrk="0" hangingPunct="1">
              <a:lnSpc>
                <a:spcPct val="125000"/>
              </a:lnSpc>
              <a:spcBef>
                <a:spcPts val="600"/>
              </a:spcBef>
              <a:buClrTx/>
              <a:buSzPct val="76000"/>
              <a:buFont typeface="Wingdings 3" panose="05040102010807070707"/>
              <a:buChar char=""/>
              <a:defRPr kumimoji="0" sz="26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548640" indent="-274320" algn="l" rtl="0" eaLnBrk="1" latinLnBrk="0" hangingPunct="1">
              <a:lnSpc>
                <a:spcPct val="125000"/>
              </a:lnSpc>
              <a:spcBef>
                <a:spcPts val="500"/>
              </a:spcBef>
              <a:buClr>
                <a:schemeClr val="accent2"/>
              </a:buClr>
              <a:buSzPct val="76000"/>
              <a:buFont typeface="Wingdings 3" panose="05040102010807070707"/>
              <a:buChar char=""/>
              <a:defRPr kumimoji="0" sz="2300" kern="1200">
                <a:solidFill>
                  <a:schemeClr val="tx2"/>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822960" indent="-228600" algn="l" rtl="0" eaLnBrk="1" latinLnBrk="0" hangingPunct="1">
              <a:lnSpc>
                <a:spcPct val="125000"/>
              </a:lnSpc>
              <a:spcBef>
                <a:spcPts val="500"/>
              </a:spcBef>
              <a:buClr>
                <a:schemeClr val="bg1">
                  <a:shade val="50000"/>
                </a:schemeClr>
              </a:buClr>
              <a:buSzPct val="76000"/>
              <a:buFont typeface="Wingdings 3" panose="05040102010807070707"/>
              <a:buChar char=""/>
              <a:defRPr kumimoji="0" sz="20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1097280" indent="-228600" algn="l" rtl="0" eaLnBrk="1" latinLnBrk="0" hangingPunct="1">
              <a:lnSpc>
                <a:spcPct val="125000"/>
              </a:lnSpc>
              <a:spcBef>
                <a:spcPts val="400"/>
              </a:spcBef>
              <a:buClr>
                <a:schemeClr val="accent2">
                  <a:shade val="75000"/>
                </a:schemeClr>
              </a:buClr>
              <a:buSzPct val="70000"/>
              <a:buFont typeface="Wingdings" panose="05000000000000000000"/>
              <a:buChar char=""/>
              <a:defRPr kumimoji="0" sz="18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1371600" indent="-228600" algn="l" rtl="0" eaLnBrk="1" latinLnBrk="0" hangingPunct="1">
              <a:lnSpc>
                <a:spcPct val="125000"/>
              </a:lnSpc>
              <a:spcBef>
                <a:spcPts val="300"/>
              </a:spcBef>
              <a:buClr>
                <a:schemeClr val="accent2"/>
              </a:buClr>
              <a:buSzPct val="70000"/>
              <a:buFont typeface="Wingdings" panose="05000000000000000000"/>
              <a:buChar char=""/>
              <a:defRPr kumimoji="0" sz="16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a:lstStyle>
          <a:p>
            <a:pPr>
              <a:buClr>
                <a:srgbClr val="002060"/>
              </a:buClr>
              <a:buSzPct val="75000"/>
              <a:buFont typeface="Wingdings" panose="05000000000000000000" pitchFamily="2" charset="2"/>
              <a:buChar char="u"/>
            </a:pPr>
            <a:r>
              <a:rPr lang="en-US" altLang="zh-CN" sz="2400" b="1" dirty="0">
                <a:solidFill>
                  <a:srgbClr val="002060"/>
                </a:solidFill>
                <a:latin typeface="微软雅黑" panose="020B0503020204020204" pitchFamily="34" charset="-122"/>
                <a:ea typeface="微软雅黑" panose="020B0503020204020204" pitchFamily="34" charset="-122"/>
              </a:rPr>
              <a:t>NPU</a:t>
            </a:r>
            <a:r>
              <a:rPr lang="zh-CN" altLang="en-US" sz="2400" b="1" dirty="0">
                <a:solidFill>
                  <a:srgbClr val="002060"/>
                </a:solidFill>
                <a:latin typeface="微软雅黑" panose="020B0503020204020204" pitchFamily="34" charset="-122"/>
                <a:ea typeface="微软雅黑" panose="020B0503020204020204" pitchFamily="34" charset="-122"/>
              </a:rPr>
              <a:t>、缓存（</a:t>
            </a:r>
            <a:r>
              <a:rPr lang="en-US" altLang="zh-CN" sz="2400" b="1" dirty="0" err="1">
                <a:solidFill>
                  <a:srgbClr val="002060"/>
                </a:solidFill>
                <a:latin typeface="微软雅黑" panose="020B0503020204020204" pitchFamily="34" charset="-122"/>
                <a:ea typeface="微软雅黑" panose="020B0503020204020204" pitchFamily="34" charset="-122"/>
              </a:rPr>
              <a:t>NBin</a:t>
            </a:r>
            <a:r>
              <a:rPr lang="en-US" altLang="zh-CN" sz="2400" b="1" dirty="0">
                <a:solidFill>
                  <a:srgbClr val="002060"/>
                </a:solidFill>
                <a:latin typeface="微软雅黑" panose="020B0503020204020204" pitchFamily="34" charset="-122"/>
                <a:ea typeface="微软雅黑" panose="020B0503020204020204" pitchFamily="34" charset="-122"/>
              </a:rPr>
              <a:t>/</a:t>
            </a:r>
            <a:r>
              <a:rPr lang="en-US" altLang="zh-CN" sz="2400" b="1" dirty="0" err="1">
                <a:solidFill>
                  <a:srgbClr val="002060"/>
                </a:solidFill>
                <a:latin typeface="微软雅黑" panose="020B0503020204020204" pitchFamily="34" charset="-122"/>
                <a:ea typeface="微软雅黑" panose="020B0503020204020204" pitchFamily="34" charset="-122"/>
              </a:rPr>
              <a:t>Nbout</a:t>
            </a:r>
            <a:r>
              <a:rPr lang="en-US" altLang="zh-CN" sz="2400" b="1" dirty="0">
                <a:solidFill>
                  <a:srgbClr val="002060"/>
                </a:solidFill>
                <a:latin typeface="微软雅黑" panose="020B0503020204020204" pitchFamily="34" charset="-122"/>
                <a:ea typeface="微软雅黑" panose="020B0503020204020204" pitchFamily="34" charset="-122"/>
              </a:rPr>
              <a:t>/SB</a:t>
            </a:r>
            <a:r>
              <a:rPr lang="zh-CN" altLang="en-US" sz="2400" b="1" dirty="0">
                <a:solidFill>
                  <a:srgbClr val="002060"/>
                </a:solidFill>
                <a:latin typeface="微软雅黑" panose="020B0503020204020204" pitchFamily="34" charset="-122"/>
                <a:ea typeface="微软雅黑" panose="020B0503020204020204" pitchFamily="34" charset="-122"/>
              </a:rPr>
              <a:t>）和控制器</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en-US" altLang="zh-CN" sz="2400" b="1" dirty="0">
                <a:solidFill>
                  <a:srgbClr val="002060"/>
                </a:solidFill>
                <a:latin typeface="微软雅黑" panose="020B0503020204020204" pitchFamily="34" charset="-122"/>
                <a:ea typeface="微软雅黑" panose="020B0503020204020204" pitchFamily="34" charset="-122"/>
              </a:rPr>
              <a:t>NPU</a:t>
            </a:r>
            <a:r>
              <a:rPr lang="zh-CN" altLang="en-US" sz="2400" b="1" dirty="0">
                <a:solidFill>
                  <a:srgbClr val="002060"/>
                </a:solidFill>
                <a:latin typeface="微软雅黑" panose="020B0503020204020204" pitchFamily="34" charset="-122"/>
                <a:ea typeface="微软雅黑" panose="020B0503020204020204" pitchFamily="34" charset="-122"/>
              </a:rPr>
              <a:t>和缓存在指令流驱动下受控制器统一组织调度</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en-US" altLang="zh-CN" sz="2400" b="1" dirty="0">
                <a:solidFill>
                  <a:srgbClr val="002060"/>
                </a:solidFill>
                <a:latin typeface="微软雅黑" panose="020B0503020204020204" pitchFamily="34" charset="-122"/>
                <a:ea typeface="微软雅黑" panose="020B0503020204020204" pitchFamily="34" charset="-122"/>
              </a:rPr>
              <a:t>NPU</a:t>
            </a:r>
            <a:r>
              <a:rPr lang="zh-CN" altLang="en-US" sz="2400" b="1" dirty="0">
                <a:solidFill>
                  <a:srgbClr val="002060"/>
                </a:solidFill>
                <a:latin typeface="微软雅黑" panose="020B0503020204020204" pitchFamily="34" charset="-122"/>
                <a:ea typeface="微软雅黑" panose="020B0503020204020204" pitchFamily="34" charset="-122"/>
              </a:rPr>
              <a:t>三级流水：</a:t>
            </a:r>
            <a:r>
              <a:rPr lang="en-US" altLang="zh-CN" sz="2400" b="1" dirty="0">
                <a:solidFill>
                  <a:srgbClr val="002060"/>
                </a:solidFill>
                <a:latin typeface="微软雅黑" panose="020B0503020204020204" pitchFamily="34" charset="-122"/>
                <a:ea typeface="微软雅黑" panose="020B0503020204020204" pitchFamily="34" charset="-122"/>
              </a:rPr>
              <a:t>NFU1</a:t>
            </a:r>
            <a:r>
              <a:rPr lang="zh-CN" altLang="en-US" sz="2400" b="1" dirty="0">
                <a:solidFill>
                  <a:srgbClr val="002060"/>
                </a:solidFill>
                <a:latin typeface="微软雅黑" panose="020B0503020204020204" pitchFamily="34" charset="-122"/>
                <a:ea typeface="微软雅黑" panose="020B0503020204020204" pitchFamily="34" charset="-122"/>
              </a:rPr>
              <a:t>（乘法）、</a:t>
            </a:r>
            <a:r>
              <a:rPr lang="en-US" altLang="zh-CN" sz="2400" b="1" dirty="0">
                <a:solidFill>
                  <a:srgbClr val="002060"/>
                </a:solidFill>
                <a:latin typeface="微软雅黑" panose="020B0503020204020204" pitchFamily="34" charset="-122"/>
                <a:ea typeface="微软雅黑" panose="020B0503020204020204" pitchFamily="34" charset="-122"/>
              </a:rPr>
              <a:t>NFU2</a:t>
            </a:r>
            <a:r>
              <a:rPr lang="zh-CN" altLang="en-US" sz="2400" b="1" dirty="0">
                <a:solidFill>
                  <a:srgbClr val="002060"/>
                </a:solidFill>
                <a:latin typeface="微软雅黑" panose="020B0503020204020204" pitchFamily="34" charset="-122"/>
                <a:ea typeface="微软雅黑" panose="020B0503020204020204" pitchFamily="34" charset="-122"/>
              </a:rPr>
              <a:t>（加法）、</a:t>
            </a:r>
            <a:r>
              <a:rPr lang="en-US" altLang="zh-CN" sz="2400" b="1" dirty="0">
                <a:solidFill>
                  <a:srgbClr val="002060"/>
                </a:solidFill>
                <a:latin typeface="微软雅黑" panose="020B0503020204020204" pitchFamily="34" charset="-122"/>
                <a:ea typeface="微软雅黑" panose="020B0503020204020204" pitchFamily="34" charset="-122"/>
              </a:rPr>
              <a:t>NFU3</a:t>
            </a:r>
            <a:r>
              <a:rPr lang="zh-CN" altLang="en-US" sz="2400" b="1" dirty="0">
                <a:solidFill>
                  <a:srgbClr val="002060"/>
                </a:solidFill>
                <a:latin typeface="微软雅黑" panose="020B0503020204020204" pitchFamily="34" charset="-122"/>
                <a:ea typeface="微软雅黑" panose="020B0503020204020204" pitchFamily="34" charset="-122"/>
              </a:rPr>
              <a:t>（激活）、</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zh-CN" altLang="en-US" sz="2400" b="1" dirty="0">
                <a:solidFill>
                  <a:srgbClr val="002060"/>
                </a:solidFill>
                <a:latin typeface="微软雅黑" panose="020B0503020204020204" pitchFamily="34" charset="-122"/>
                <a:ea typeface="微软雅黑" panose="020B0503020204020204" pitchFamily="34" charset="-122"/>
              </a:rPr>
              <a:t>较</a:t>
            </a:r>
            <a:r>
              <a:rPr lang="en-US" altLang="zh-CN" sz="2400" b="1" dirty="0">
                <a:solidFill>
                  <a:srgbClr val="002060"/>
                </a:solidFill>
                <a:latin typeface="微软雅黑" panose="020B0503020204020204" pitchFamily="34" charset="-122"/>
                <a:ea typeface="微软雅黑" panose="020B0503020204020204" pitchFamily="34" charset="-122"/>
              </a:rPr>
              <a:t>128bits</a:t>
            </a:r>
            <a:r>
              <a:rPr lang="zh-CN" altLang="en-US" sz="2400" b="1" dirty="0">
                <a:solidFill>
                  <a:srgbClr val="002060"/>
                </a:solidFill>
                <a:latin typeface="微软雅黑" panose="020B0503020204020204" pitchFamily="34" charset="-122"/>
                <a:ea typeface="微软雅黑" panose="020B0503020204020204" pitchFamily="34" charset="-122"/>
              </a:rPr>
              <a:t>的</a:t>
            </a:r>
            <a:r>
              <a:rPr lang="en-US" altLang="zh-CN" sz="2400" b="1" dirty="0">
                <a:solidFill>
                  <a:srgbClr val="002060"/>
                </a:solidFill>
                <a:latin typeface="微软雅黑" panose="020B0503020204020204" pitchFamily="34" charset="-122"/>
                <a:ea typeface="微软雅黑" panose="020B0503020204020204" pitchFamily="34" charset="-122"/>
              </a:rPr>
              <a:t>SIMD</a:t>
            </a:r>
            <a:r>
              <a:rPr lang="zh-CN" altLang="en-US" sz="2400" b="1" dirty="0">
                <a:solidFill>
                  <a:srgbClr val="002060"/>
                </a:solidFill>
                <a:latin typeface="微软雅黑" panose="020B0503020204020204" pitchFamily="34" charset="-122"/>
                <a:ea typeface="微软雅黑" panose="020B0503020204020204" pitchFamily="34" charset="-122"/>
              </a:rPr>
              <a:t>处理器，达到</a:t>
            </a:r>
            <a:r>
              <a:rPr lang="en-US" altLang="zh-CN" sz="2400" b="1" dirty="0">
                <a:solidFill>
                  <a:srgbClr val="FF0000"/>
                </a:solidFill>
                <a:latin typeface="微软雅黑" panose="020B0503020204020204" pitchFamily="34" charset="-122"/>
                <a:ea typeface="微软雅黑" panose="020B0503020204020204" pitchFamily="34" charset="-122"/>
              </a:rPr>
              <a:t>117</a:t>
            </a:r>
            <a:r>
              <a:rPr lang="zh-CN" altLang="en-US" sz="2400" b="1" dirty="0">
                <a:solidFill>
                  <a:srgbClr val="FF0000"/>
                </a:solidFill>
                <a:latin typeface="微软雅黑" panose="020B0503020204020204" pitchFamily="34" charset="-122"/>
                <a:ea typeface="微软雅黑" panose="020B0503020204020204" pitchFamily="34" charset="-122"/>
              </a:rPr>
              <a:t>倍加速比、</a:t>
            </a:r>
            <a:r>
              <a:rPr lang="en-US" altLang="zh-CN" sz="2400" b="1" dirty="0">
                <a:solidFill>
                  <a:srgbClr val="FF0000"/>
                </a:solidFill>
                <a:latin typeface="微软雅黑" panose="020B0503020204020204" pitchFamily="34" charset="-122"/>
                <a:ea typeface="微软雅黑" panose="020B0503020204020204" pitchFamily="34" charset="-122"/>
              </a:rPr>
              <a:t>21</a:t>
            </a:r>
            <a:r>
              <a:rPr lang="zh-CN" altLang="en-US" sz="2400" b="1" dirty="0">
                <a:solidFill>
                  <a:srgbClr val="FF0000"/>
                </a:solidFill>
                <a:latin typeface="微软雅黑" panose="020B0503020204020204" pitchFamily="34" charset="-122"/>
                <a:ea typeface="微软雅黑" panose="020B0503020204020204" pitchFamily="34" charset="-122"/>
              </a:rPr>
              <a:t>倍降能耗</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7751" y="1619292"/>
            <a:ext cx="6132551" cy="4401996"/>
          </a:xfrm>
          <a:prstGeom prst="rect">
            <a:avLst/>
          </a:prstGeom>
          <a:ln>
            <a:solidFill>
              <a:srgbClr val="002060"/>
            </a:solidFill>
          </a:ln>
        </p:spPr>
      </p:pic>
      <p:sp>
        <p:nvSpPr>
          <p:cNvPr id="8" name="文本占位符 2"/>
          <p:cNvSpPr txBox="1"/>
          <p:nvPr/>
        </p:nvSpPr>
        <p:spPr>
          <a:xfrm>
            <a:off x="311695" y="6081356"/>
            <a:ext cx="11568607" cy="738516"/>
          </a:xfrm>
          <a:prstGeom prst="rect">
            <a:avLst/>
          </a:prstGeom>
        </p:spPr>
        <p:txBody>
          <a:bodyPr vert="horz" anchor="ctr" anchorCtr="0">
            <a:normAutofit fontScale="92500" lnSpcReduction="10000"/>
          </a:bodyPr>
          <a:lstStyle>
            <a:lvl1pPr marL="274320" indent="-274320" algn="just" rtl="0" eaLnBrk="1" fontAlgn="ctr" latinLnBrk="0" hangingPunct="1">
              <a:lnSpc>
                <a:spcPct val="125000"/>
              </a:lnSpc>
              <a:spcBef>
                <a:spcPts val="600"/>
              </a:spcBef>
              <a:buClrTx/>
              <a:buSzPct val="76000"/>
              <a:buFont typeface="Wingdings 3" panose="05040102010807070707"/>
              <a:buChar char=""/>
              <a:defRPr kumimoji="0" sz="26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548640" indent="-274320" algn="l" rtl="0" eaLnBrk="1" latinLnBrk="0" hangingPunct="1">
              <a:lnSpc>
                <a:spcPct val="125000"/>
              </a:lnSpc>
              <a:spcBef>
                <a:spcPts val="500"/>
              </a:spcBef>
              <a:buClr>
                <a:schemeClr val="accent2"/>
              </a:buClr>
              <a:buSzPct val="76000"/>
              <a:buFont typeface="Wingdings 3" panose="05040102010807070707"/>
              <a:buChar char=""/>
              <a:defRPr kumimoji="0" sz="2300" kern="1200">
                <a:solidFill>
                  <a:schemeClr val="tx2"/>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822960" indent="-228600" algn="l" rtl="0" eaLnBrk="1" latinLnBrk="0" hangingPunct="1">
              <a:lnSpc>
                <a:spcPct val="125000"/>
              </a:lnSpc>
              <a:spcBef>
                <a:spcPts val="500"/>
              </a:spcBef>
              <a:buClr>
                <a:schemeClr val="bg1">
                  <a:shade val="50000"/>
                </a:schemeClr>
              </a:buClr>
              <a:buSzPct val="76000"/>
              <a:buFont typeface="Wingdings 3" panose="05040102010807070707"/>
              <a:buChar char=""/>
              <a:defRPr kumimoji="0" sz="20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1097280" indent="-228600" algn="l" rtl="0" eaLnBrk="1" latinLnBrk="0" hangingPunct="1">
              <a:lnSpc>
                <a:spcPct val="125000"/>
              </a:lnSpc>
              <a:spcBef>
                <a:spcPts val="400"/>
              </a:spcBef>
              <a:buClr>
                <a:schemeClr val="accent2">
                  <a:shade val="75000"/>
                </a:schemeClr>
              </a:buClr>
              <a:buSzPct val="70000"/>
              <a:buFont typeface="Wingdings" panose="05000000000000000000"/>
              <a:buChar char=""/>
              <a:defRPr kumimoji="0" sz="18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1371600" indent="-228600" algn="l" rtl="0" eaLnBrk="1" latinLnBrk="0" hangingPunct="1">
              <a:lnSpc>
                <a:spcPct val="125000"/>
              </a:lnSpc>
              <a:spcBef>
                <a:spcPts val="300"/>
              </a:spcBef>
              <a:buClr>
                <a:schemeClr val="accent2"/>
              </a:buClr>
              <a:buSzPct val="70000"/>
              <a:buFont typeface="Wingdings" panose="05000000000000000000"/>
              <a:buChar char=""/>
              <a:defRPr kumimoji="0" sz="16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a:lstStyle>
          <a:p>
            <a:pPr marL="0" indent="0">
              <a:buNone/>
            </a:pPr>
            <a:r>
              <a:rPr lang="en-US" sz="1800" dirty="0">
                <a:solidFill>
                  <a:srgbClr val="002060"/>
                </a:solidFill>
                <a:latin typeface="微软雅黑" panose="020B0503020204020204" pitchFamily="34" charset="-122"/>
                <a:ea typeface="微软雅黑" panose="020B0503020204020204" pitchFamily="34" charset="-122"/>
              </a:rPr>
              <a:t>Chen Y, Chen T, </a:t>
            </a:r>
            <a:r>
              <a:rPr lang="en-US" sz="1800" i="1" dirty="0" err="1">
                <a:solidFill>
                  <a:srgbClr val="002060"/>
                </a:solidFill>
                <a:latin typeface="微软雅黑" panose="020B0503020204020204" pitchFamily="34" charset="-122"/>
                <a:ea typeface="微软雅黑" panose="020B0503020204020204" pitchFamily="34" charset="-122"/>
              </a:rPr>
              <a:t>etal</a:t>
            </a:r>
            <a:r>
              <a:rPr lang="en-US" sz="1800" i="1" dirty="0">
                <a:solidFill>
                  <a:srgbClr val="002060"/>
                </a:solidFill>
                <a:latin typeface="微软雅黑" panose="020B0503020204020204" pitchFamily="34" charset="-122"/>
                <a:ea typeface="微软雅黑" panose="020B0503020204020204" pitchFamily="34" charset="-122"/>
              </a:rPr>
              <a:t>. </a:t>
            </a:r>
            <a:r>
              <a:rPr lang="en-US" sz="1800" i="1" dirty="0" err="1">
                <a:solidFill>
                  <a:srgbClr val="002060"/>
                </a:solidFill>
                <a:latin typeface="微软雅黑" panose="020B0503020204020204" pitchFamily="34" charset="-122"/>
                <a:ea typeface="微软雅黑" panose="020B0503020204020204" pitchFamily="34" charset="-122"/>
              </a:rPr>
              <a:t>DianNao</a:t>
            </a:r>
            <a:r>
              <a:rPr lang="en-US" sz="1800" i="1" dirty="0">
                <a:solidFill>
                  <a:srgbClr val="002060"/>
                </a:solidFill>
                <a:latin typeface="微软雅黑" panose="020B0503020204020204" pitchFamily="34" charset="-122"/>
                <a:ea typeface="微软雅黑" panose="020B0503020204020204" pitchFamily="34" charset="-122"/>
              </a:rPr>
              <a:t> family: energy-efficient hardware accelerators for machine learning. Research highlight, Communications of  the ACM, 2016, 59(11):105-112 </a:t>
            </a:r>
            <a:endParaRPr lang="en-US" sz="1800" i="1" dirty="0">
              <a:solidFill>
                <a:srgbClr val="002060"/>
              </a:solidFill>
              <a:latin typeface="微软雅黑" panose="020B0503020204020204" pitchFamily="34" charset="-122"/>
              <a:ea typeface="微软雅黑" panose="020B0503020204020204" pitchFamily="34" charset="-122"/>
            </a:endParaRPr>
          </a:p>
        </p:txBody>
      </p:sp>
      <p:sp>
        <p:nvSpPr>
          <p:cNvPr id="5"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0608" y="112241"/>
            <a:ext cx="9230784" cy="652463"/>
          </a:xfrm>
        </p:spPr>
        <p:txBody>
          <a:bodyPr vert="horz" anchor="ctr" anchorCtr="1">
            <a:noAutofit/>
          </a:bodyPr>
          <a:lstStyle/>
          <a:p>
            <a:pPr algn="ctr"/>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时域架构代表性设计</a:t>
            </a:r>
            <a:endPar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3" name="文本占位符 2"/>
          <p:cNvSpPr>
            <a:spLocks noGrp="1"/>
          </p:cNvSpPr>
          <p:nvPr>
            <p:ph type="body" sz="quarter" idx="4294967295"/>
          </p:nvPr>
        </p:nvSpPr>
        <p:spPr>
          <a:xfrm>
            <a:off x="0" y="1047750"/>
            <a:ext cx="8509000" cy="738188"/>
          </a:xfrm>
        </p:spPr>
        <p:txBody>
          <a:bodyPr/>
          <a:lstStyle/>
          <a:p>
            <a:pPr>
              <a:buClr>
                <a:srgbClr val="002060"/>
              </a:buClr>
              <a:buSzPct val="75000"/>
              <a:buFont typeface="Wingdings" panose="05000000000000000000" pitchFamily="2" charset="2"/>
              <a:buChar char="p"/>
            </a:pPr>
            <a:r>
              <a:rPr lang="en-US" altLang="zh-CN" sz="2400" dirty="0">
                <a:solidFill>
                  <a:srgbClr val="002060"/>
                </a:solidFill>
                <a:latin typeface="微软雅黑" panose="020B0503020204020204" pitchFamily="34" charset="-122"/>
                <a:ea typeface="微软雅黑" panose="020B0503020204020204" pitchFamily="34" charset="-122"/>
              </a:rPr>
              <a:t>Cadence </a:t>
            </a:r>
            <a:r>
              <a:rPr lang="zh-CN" altLang="en-US" sz="2400" dirty="0">
                <a:solidFill>
                  <a:srgbClr val="002060"/>
                </a:solidFill>
                <a:latin typeface="微软雅黑" panose="020B0503020204020204" pitchFamily="34" charset="-122"/>
                <a:ea typeface="微软雅黑" panose="020B0503020204020204" pitchFamily="34" charset="-122"/>
              </a:rPr>
              <a:t>公司的</a:t>
            </a:r>
            <a:r>
              <a:rPr lang="en-US" altLang="zh-CN" sz="2400" dirty="0">
                <a:solidFill>
                  <a:srgbClr val="002060"/>
                </a:solidFill>
                <a:latin typeface="微软雅黑" panose="020B0503020204020204" pitchFamily="34" charset="-122"/>
                <a:ea typeface="微软雅黑" panose="020B0503020204020204" pitchFamily="34" charset="-122"/>
              </a:rPr>
              <a:t>Vision C5 DSP (2017)</a:t>
            </a:r>
            <a:endParaRPr lang="zh-CN" altLang="en-US" sz="2400" dirty="0">
              <a:solidFill>
                <a:srgbClr val="002060"/>
              </a:solidFill>
              <a:latin typeface="微软雅黑" panose="020B0503020204020204" pitchFamily="34" charset="-122"/>
              <a:ea typeface="微软雅黑" panose="020B0503020204020204" pitchFamily="34" charset="-122"/>
            </a:endParaRPr>
          </a:p>
          <a:p>
            <a:pPr marL="0" indent="0">
              <a:buNone/>
            </a:pPr>
            <a:endParaRPr 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51985" y="1870507"/>
            <a:ext cx="5904656" cy="4225823"/>
          </a:xfrm>
          <a:prstGeom prst="rect">
            <a:avLst/>
          </a:prstGeom>
          <a:ln w="12700">
            <a:solidFill>
              <a:srgbClr val="002060"/>
            </a:solidFill>
          </a:ln>
        </p:spPr>
      </p:pic>
      <p:sp>
        <p:nvSpPr>
          <p:cNvPr id="6" name="文本占位符 2"/>
          <p:cNvSpPr txBox="1"/>
          <p:nvPr/>
        </p:nvSpPr>
        <p:spPr>
          <a:xfrm>
            <a:off x="335360" y="1870507"/>
            <a:ext cx="5472608" cy="4225823"/>
          </a:xfrm>
          <a:prstGeom prst="rect">
            <a:avLst/>
          </a:prstGeom>
          <a:ln w="12700">
            <a:solidFill>
              <a:srgbClr val="002060"/>
            </a:solidFill>
          </a:ln>
        </p:spPr>
        <p:txBody>
          <a:bodyPr vert="horz" anchor="ctr" anchorCtr="0">
            <a:noAutofit/>
          </a:bodyPr>
          <a:lstStyle>
            <a:defPPr>
              <a:defRPr lang="zh-CN"/>
            </a:defPPr>
            <a:lvl1pPr marL="274320" indent="-274320" algn="just" eaLnBrk="1" fontAlgn="ctr" latinLnBrk="0" hangingPunct="1">
              <a:lnSpc>
                <a:spcPct val="125000"/>
              </a:lnSpc>
              <a:spcBef>
                <a:spcPts val="600"/>
              </a:spcBef>
              <a:buClr>
                <a:srgbClr val="002060"/>
              </a:buClr>
              <a:buSzPct val="75000"/>
              <a:buFont typeface="Wingdings" panose="05000000000000000000" pitchFamily="2" charset="2"/>
              <a:buChar char="u"/>
              <a:defRPr kumimoji="0" b="1" baseline="0">
                <a:solidFill>
                  <a:srgbClr val="002060"/>
                </a:solidFill>
                <a:latin typeface="微软雅黑" panose="020B0503020204020204" pitchFamily="34" charset="-122"/>
                <a:ea typeface="微软雅黑" panose="020B0503020204020204" pitchFamily="34" charset="-122"/>
                <a:cs typeface="Huawei Sans" panose="020C0503030203020204" pitchFamily="34" charset="0"/>
              </a:defRPr>
            </a:lvl1pPr>
            <a:lvl2pPr marL="548640" indent="-274320" eaLnBrk="1" latinLnBrk="0" hangingPunct="1">
              <a:lnSpc>
                <a:spcPct val="125000"/>
              </a:lnSpc>
              <a:spcBef>
                <a:spcPts val="500"/>
              </a:spcBef>
              <a:buClr>
                <a:schemeClr val="accent2"/>
              </a:buClr>
              <a:buSzPct val="76000"/>
              <a:buFont typeface="Wingdings 3" panose="05040102010807070707"/>
              <a:buChar char=""/>
              <a:defRPr kumimoji="0" sz="2300">
                <a:solidFill>
                  <a:schemeClr val="tx2"/>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822960" indent="-228600" eaLnBrk="1" latinLnBrk="0" hangingPunct="1">
              <a:lnSpc>
                <a:spcPct val="125000"/>
              </a:lnSpc>
              <a:spcBef>
                <a:spcPts val="500"/>
              </a:spcBef>
              <a:buClr>
                <a:schemeClr val="bg1">
                  <a:shade val="50000"/>
                </a:schemeClr>
              </a:buClr>
              <a:buSzPct val="76000"/>
              <a:buFont typeface="Wingdings 3" panose="05040102010807070707"/>
              <a:buChar char=""/>
              <a:defRPr kumimoji="0" sz="20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1097280" indent="-228600" eaLnBrk="1" latinLnBrk="0" hangingPunct="1">
              <a:lnSpc>
                <a:spcPct val="125000"/>
              </a:lnSpc>
              <a:spcBef>
                <a:spcPts val="400"/>
              </a:spcBef>
              <a:buClr>
                <a:schemeClr val="accent2">
                  <a:shade val="75000"/>
                </a:schemeClr>
              </a:buClr>
              <a:buSzPct val="70000"/>
              <a:buFont typeface="Wingdings" panose="05000000000000000000"/>
              <a:buChar char=""/>
              <a:defRPr kumimoji="0" sz="18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1371600" indent="-228600" eaLnBrk="1" latinLnBrk="0" hangingPunct="1">
              <a:lnSpc>
                <a:spcPct val="125000"/>
              </a:lnSpc>
              <a:spcBef>
                <a:spcPts val="300"/>
              </a:spcBef>
              <a:buClr>
                <a:schemeClr val="accent2"/>
              </a:buClr>
              <a:buSzPct val="70000"/>
              <a:buFont typeface="Wingdings" panose="05000000000000000000"/>
              <a:buChar char=""/>
              <a:defRPr kumimoji="0" sz="16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1645920" indent="-182880">
              <a:spcBef>
                <a:spcPts val="300"/>
              </a:spcBef>
              <a:buClr>
                <a:srgbClr val="9FB8CD">
                  <a:shade val="75000"/>
                </a:srgbClr>
              </a:buClr>
              <a:buSzPct val="75000"/>
              <a:buFont typeface="Wingdings 3" panose="05040102010807070707"/>
              <a:buChar char=""/>
              <a:defRPr kumimoji="0" sz="1600">
                <a:solidFill>
                  <a:schemeClr val="tx1"/>
                </a:solidFill>
                <a:latin typeface="+mn-lt"/>
                <a:ea typeface="+mn-ea"/>
              </a:defRPr>
            </a:lvl6pPr>
            <a:lvl7pPr marL="1828800" indent="-182880">
              <a:spcBef>
                <a:spcPts val="300"/>
              </a:spcBef>
              <a:buClr>
                <a:srgbClr val="727CA3">
                  <a:shade val="75000"/>
                </a:srgbClr>
              </a:buClr>
              <a:buSzPct val="75000"/>
              <a:buFont typeface="Wingdings 3" panose="05040102010807070707"/>
              <a:buChar char=""/>
              <a:defRPr kumimoji="0" sz="1400">
                <a:solidFill>
                  <a:schemeClr val="tx1"/>
                </a:solidFill>
                <a:latin typeface="+mn-lt"/>
                <a:ea typeface="+mn-ea"/>
              </a:defRPr>
            </a:lvl7pPr>
            <a:lvl8pPr marL="2011680" indent="-182880">
              <a:spcBef>
                <a:spcPts val="300"/>
              </a:spcBef>
              <a:buClr>
                <a:prstClr val="white">
                  <a:shade val="50000"/>
                </a:prstClr>
              </a:buClr>
              <a:buSzPct val="75000"/>
              <a:buFont typeface="Wingdings 3" panose="05040102010807070707"/>
              <a:buChar char=""/>
              <a:defRPr kumimoji="0" sz="1400">
                <a:solidFill>
                  <a:schemeClr val="tx1"/>
                </a:solidFill>
                <a:latin typeface="+mn-lt"/>
                <a:ea typeface="+mn-ea"/>
              </a:defRPr>
            </a:lvl8pPr>
            <a:lvl9pPr marL="2194560" indent="-182880">
              <a:spcBef>
                <a:spcPts val="300"/>
              </a:spcBef>
              <a:buClr>
                <a:srgbClr val="9FB8CD"/>
              </a:buClr>
              <a:buSzPct val="75000"/>
              <a:buFont typeface="Wingdings 3" panose="05040102010807070707"/>
              <a:buChar char=""/>
              <a:defRPr kumimoji="0" sz="1200">
                <a:solidFill>
                  <a:schemeClr val="tx1"/>
                </a:solidFill>
                <a:latin typeface="+mn-lt"/>
                <a:ea typeface="+mn-ea"/>
              </a:defRPr>
            </a:lvl9pPr>
          </a:lstStyle>
          <a:p>
            <a:r>
              <a:rPr lang="en-US" altLang="zh-CN" dirty="0"/>
              <a:t>SIMD VLIW</a:t>
            </a:r>
            <a:r>
              <a:rPr lang="zh-CN" altLang="en-US" dirty="0"/>
              <a:t>（超长指令字）结构</a:t>
            </a:r>
            <a:endParaRPr lang="en-US" altLang="zh-CN" dirty="0"/>
          </a:p>
          <a:p>
            <a:r>
              <a:rPr lang="zh-CN" altLang="en-US" dirty="0"/>
              <a:t>支持卷积</a:t>
            </a:r>
            <a:r>
              <a:rPr lang="en-US" altLang="zh-CN" dirty="0"/>
              <a:t>/</a:t>
            </a:r>
            <a:r>
              <a:rPr lang="zh-CN" altLang="en-US" dirty="0"/>
              <a:t>全连接</a:t>
            </a:r>
            <a:r>
              <a:rPr lang="en-US" altLang="zh-CN" dirty="0"/>
              <a:t>/</a:t>
            </a:r>
            <a:r>
              <a:rPr lang="zh-CN" altLang="en-US" dirty="0"/>
              <a:t>池化等计算</a:t>
            </a:r>
            <a:endParaRPr lang="en-US" altLang="zh-CN" dirty="0"/>
          </a:p>
          <a:p>
            <a:r>
              <a:rPr lang="en-US" altLang="zh-CN" dirty="0"/>
              <a:t>1mm</a:t>
            </a:r>
            <a:r>
              <a:rPr lang="en-US" altLang="zh-CN" baseline="30000" dirty="0"/>
              <a:t>2</a:t>
            </a:r>
            <a:r>
              <a:rPr lang="zh-CN" altLang="en-US" dirty="0"/>
              <a:t>面积 </a:t>
            </a:r>
            <a:r>
              <a:rPr lang="en-US" altLang="zh-CN" dirty="0"/>
              <a:t>1 TMAC/s</a:t>
            </a:r>
            <a:endParaRPr lang="en-US" altLang="zh-CN" dirty="0"/>
          </a:p>
          <a:p>
            <a:r>
              <a:rPr lang="zh-CN" altLang="en-US" dirty="0"/>
              <a:t>较</a:t>
            </a:r>
            <a:r>
              <a:rPr lang="en-US" altLang="zh-CN" dirty="0"/>
              <a:t>2017</a:t>
            </a:r>
            <a:r>
              <a:rPr lang="zh-CN" altLang="en-US" dirty="0"/>
              <a:t>年</a:t>
            </a:r>
            <a:r>
              <a:rPr lang="en-US" altLang="zh-CN" dirty="0"/>
              <a:t>GPU</a:t>
            </a:r>
            <a:r>
              <a:rPr lang="zh-CN" altLang="en-US" dirty="0"/>
              <a:t>：</a:t>
            </a:r>
            <a:r>
              <a:rPr lang="en-US" altLang="zh-CN" dirty="0"/>
              <a:t> </a:t>
            </a:r>
            <a:r>
              <a:rPr lang="en-US" altLang="zh-CN" dirty="0" err="1"/>
              <a:t>AlexNet</a:t>
            </a:r>
            <a:r>
              <a:rPr lang="zh-CN" altLang="en-US" dirty="0"/>
              <a:t>基准最快</a:t>
            </a:r>
            <a:r>
              <a:rPr lang="zh-CN" altLang="en-US" dirty="0">
                <a:solidFill>
                  <a:srgbClr val="FF0000"/>
                </a:solidFill>
              </a:rPr>
              <a:t>提高</a:t>
            </a:r>
            <a:r>
              <a:rPr lang="en-US" altLang="zh-CN" dirty="0">
                <a:solidFill>
                  <a:srgbClr val="FF0000"/>
                </a:solidFill>
              </a:rPr>
              <a:t>6</a:t>
            </a:r>
            <a:r>
              <a:rPr lang="zh-CN" altLang="en-US" dirty="0">
                <a:solidFill>
                  <a:srgbClr val="FF0000"/>
                </a:solidFill>
              </a:rPr>
              <a:t>倍</a:t>
            </a:r>
            <a:r>
              <a:rPr lang="zh-CN" altLang="en-US" dirty="0"/>
              <a:t>，</a:t>
            </a:r>
            <a:r>
              <a:rPr lang="en-US" altLang="zh-CN" dirty="0"/>
              <a:t>Inception V3</a:t>
            </a:r>
            <a:r>
              <a:rPr lang="zh-CN" altLang="en-US" dirty="0"/>
              <a:t>基准最快提高</a:t>
            </a:r>
            <a:r>
              <a:rPr lang="en-US" altLang="zh-CN" dirty="0">
                <a:solidFill>
                  <a:srgbClr val="FF0000"/>
                </a:solidFill>
              </a:rPr>
              <a:t>9</a:t>
            </a:r>
            <a:r>
              <a:rPr lang="zh-CN" altLang="en-US" dirty="0">
                <a:solidFill>
                  <a:srgbClr val="FF0000"/>
                </a:solidFill>
              </a:rPr>
              <a:t>倍</a:t>
            </a:r>
            <a:endParaRPr lang="zh-CN" altLang="en-US" dirty="0">
              <a:solidFill>
                <a:srgbClr val="FF0000"/>
              </a:solidFill>
            </a:endParaRPr>
          </a:p>
        </p:txBody>
      </p:sp>
      <p:sp>
        <p:nvSpPr>
          <p:cNvPr id="4"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41" name="内容占位符 2"/>
          <p:cNvSpPr txBox="1"/>
          <p:nvPr/>
        </p:nvSpPr>
        <p:spPr>
          <a:xfrm>
            <a:off x="263352" y="863373"/>
            <a:ext cx="11161239" cy="504056"/>
          </a:xfrm>
          <a:prstGeom prst="rect">
            <a:avLst/>
          </a:prstGeom>
        </p:spPr>
        <p:txBody>
          <a:bodyPr vert="horz">
            <a:noAutofit/>
          </a:bodyPr>
          <a:lstStyle/>
          <a:p>
            <a:pPr marL="342900" indent="-342900">
              <a:lnSpc>
                <a:spcPct val="130000"/>
              </a:lnSpc>
              <a:buClr>
                <a:srgbClr val="002060"/>
              </a:buClr>
              <a:buSzPct val="100000"/>
              <a:buFont typeface="Wingdings" panose="05000000000000000000" pitchFamily="2" charset="2"/>
              <a:buChar char="p"/>
            </a:pPr>
            <a:r>
              <a:rPr kumimoji="1" lang="zh-CN" altLang="en-US" sz="28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空域架构</a:t>
            </a:r>
            <a:endParaRPr kumimoji="1"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bwMode="auto">
          <a:xfrm>
            <a:off x="335360" y="1511182"/>
            <a:ext cx="6760098" cy="4893647"/>
          </a:xfrm>
          <a:prstGeom prst="rect">
            <a:avLst/>
          </a:prstGeom>
          <a:noFill/>
          <a:ln w="38100" cmpd="dbl" algn="ctr">
            <a:noFill/>
            <a:miter lim="800000"/>
          </a:ln>
          <a:effectLst/>
        </p:spPr>
        <p:txBody>
          <a:bodyPr wrap="square">
            <a:spAutoFit/>
          </a:bodyPr>
          <a:lstStyle/>
          <a:p>
            <a:pPr marL="342900" indent="-342900" algn="just">
              <a:lnSpc>
                <a:spcPct val="150000"/>
              </a:lnSpc>
              <a:buFont typeface="Wingdings" panose="05000000000000000000" pitchFamily="2" charset="2"/>
              <a:buChar char="n"/>
            </a:pPr>
            <a:r>
              <a:rPr lang="zh-CN" altLang="en-US" b="1" i="0" dirty="0">
                <a:solidFill>
                  <a:srgbClr val="0F2D69"/>
                </a:solidFill>
                <a:effectLst/>
                <a:latin typeface="微软雅黑" panose="020B0503020204020204" pitchFamily="34" charset="-122"/>
                <a:ea typeface="微软雅黑" panose="020B0503020204020204" pitchFamily="34" charset="-122"/>
              </a:rPr>
              <a:t>每个</a:t>
            </a:r>
            <a:r>
              <a:rPr lang="en-US" altLang="zh-CN" b="1" i="0" dirty="0">
                <a:solidFill>
                  <a:srgbClr val="0F2D69"/>
                </a:solidFill>
                <a:effectLst/>
                <a:latin typeface="微软雅黑" panose="020B0503020204020204" pitchFamily="34" charset="-122"/>
                <a:ea typeface="微软雅黑" panose="020B0503020204020204" pitchFamily="34" charset="-122"/>
              </a:rPr>
              <a:t>ALU</a:t>
            </a:r>
            <a:r>
              <a:rPr lang="zh-CN" altLang="en-US" b="1" i="0" dirty="0">
                <a:solidFill>
                  <a:srgbClr val="0F2D69"/>
                </a:solidFill>
                <a:effectLst/>
                <a:latin typeface="微软雅黑" panose="020B0503020204020204" pitchFamily="34" charset="-122"/>
                <a:ea typeface="微软雅黑" panose="020B0503020204020204" pitchFamily="34" charset="-122"/>
              </a:rPr>
              <a:t>都有</a:t>
            </a:r>
            <a:r>
              <a:rPr lang="zh-CN" altLang="en-US" b="1" i="0" dirty="0">
                <a:solidFill>
                  <a:srgbClr val="FF0000"/>
                </a:solidFill>
                <a:effectLst/>
                <a:latin typeface="微软雅黑" panose="020B0503020204020204" pitchFamily="34" charset="-122"/>
                <a:ea typeface="微软雅黑" panose="020B0503020204020204" pitchFamily="34" charset="-122"/>
              </a:rPr>
              <a:t>独立的控制逻辑</a:t>
            </a:r>
            <a:endParaRPr lang="zh-CN" altLang="en-US" b="1" i="0" dirty="0">
              <a:solidFill>
                <a:srgbClr val="0F2D69"/>
              </a:solidFill>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b="1" i="0" dirty="0">
                <a:solidFill>
                  <a:srgbClr val="0F2D69"/>
                </a:solidFill>
                <a:effectLst/>
                <a:latin typeface="微软雅黑" panose="020B0503020204020204" pitchFamily="34" charset="-122"/>
                <a:ea typeface="微软雅黑" panose="020B0503020204020204" pitchFamily="34" charset="-122"/>
              </a:rPr>
              <a:t>每个</a:t>
            </a:r>
            <a:r>
              <a:rPr lang="en-US" altLang="zh-CN" b="1" i="0" dirty="0">
                <a:solidFill>
                  <a:srgbClr val="0F2D69"/>
                </a:solidFill>
                <a:effectLst/>
                <a:latin typeface="微软雅黑" panose="020B0503020204020204" pitchFamily="34" charset="-122"/>
                <a:ea typeface="微软雅黑" panose="020B0503020204020204" pitchFamily="34" charset="-122"/>
              </a:rPr>
              <a:t>ALU</a:t>
            </a:r>
            <a:r>
              <a:rPr lang="zh-CN" altLang="en-US" b="1" i="0" dirty="0">
                <a:solidFill>
                  <a:srgbClr val="0F2D69"/>
                </a:solidFill>
                <a:effectLst/>
                <a:latin typeface="微软雅黑" panose="020B0503020204020204" pitchFamily="34" charset="-122"/>
                <a:ea typeface="微软雅黑" panose="020B0503020204020204" pitchFamily="34" charset="-122"/>
              </a:rPr>
              <a:t>都有</a:t>
            </a:r>
            <a:r>
              <a:rPr lang="zh-CN" altLang="en-US" b="1" i="0" dirty="0">
                <a:solidFill>
                  <a:srgbClr val="FF0000"/>
                </a:solidFill>
                <a:effectLst/>
                <a:latin typeface="微软雅黑" panose="020B0503020204020204" pitchFamily="34" charset="-122"/>
                <a:ea typeface="微软雅黑" panose="020B0503020204020204" pitchFamily="34" charset="-122"/>
              </a:rPr>
              <a:t>本地存储器</a:t>
            </a:r>
            <a:r>
              <a:rPr lang="zh-CN" altLang="en-US" b="1" i="0" dirty="0">
                <a:solidFill>
                  <a:srgbClr val="0F2D69"/>
                </a:solidFill>
                <a:effectLst/>
                <a:latin typeface="微软雅黑" panose="020B0503020204020204" pitchFamily="34" charset="-122"/>
                <a:ea typeface="微软雅黑" panose="020B0503020204020204" pitchFamily="34" charset="-122"/>
              </a:rPr>
              <a:t>，如本地缓存或寄存器组</a:t>
            </a:r>
            <a:endParaRPr lang="zh-CN" altLang="en-US" b="1" i="0" dirty="0">
              <a:solidFill>
                <a:srgbClr val="0F2D69"/>
              </a:solidFill>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en-US" altLang="zh-CN" b="1" i="0" dirty="0">
                <a:solidFill>
                  <a:srgbClr val="C00000"/>
                </a:solidFill>
                <a:effectLst/>
                <a:latin typeface="微软雅黑" panose="020B0503020204020204" pitchFamily="34" charset="-122"/>
                <a:ea typeface="微软雅黑" panose="020B0503020204020204" pitchFamily="34" charset="-122"/>
              </a:rPr>
              <a:t>ALU+</a:t>
            </a:r>
            <a:r>
              <a:rPr lang="zh-CN" altLang="en-US" b="1" i="0" dirty="0">
                <a:solidFill>
                  <a:srgbClr val="C00000"/>
                </a:solidFill>
                <a:effectLst/>
                <a:latin typeface="微软雅黑" panose="020B0503020204020204" pitchFamily="34" charset="-122"/>
                <a:ea typeface="微软雅黑" panose="020B0503020204020204" pitchFamily="34" charset="-122"/>
              </a:rPr>
              <a:t>本地存储器 </a:t>
            </a:r>
            <a:r>
              <a:rPr lang="en-US" altLang="zh-CN" b="1" i="0" dirty="0">
                <a:solidFill>
                  <a:srgbClr val="C00000"/>
                </a:solidFill>
                <a:effectLst/>
                <a:latin typeface="微软雅黑" panose="020B0503020204020204" pitchFamily="34" charset="-122"/>
                <a:ea typeface="微软雅黑" panose="020B0503020204020204" pitchFamily="34" charset="-122"/>
              </a:rPr>
              <a:t>= </a:t>
            </a:r>
            <a:r>
              <a:rPr lang="zh-CN" altLang="en-US" b="1" i="0" dirty="0">
                <a:solidFill>
                  <a:srgbClr val="C00000"/>
                </a:solidFill>
                <a:effectLst/>
                <a:latin typeface="微软雅黑" panose="020B0503020204020204" pitchFamily="34" charset="-122"/>
                <a:ea typeface="微软雅黑" panose="020B0503020204020204" pitchFamily="34" charset="-122"/>
              </a:rPr>
              <a:t>计算单元</a:t>
            </a:r>
            <a:r>
              <a:rPr lang="en-US" altLang="zh-CN" b="1" i="0" dirty="0">
                <a:solidFill>
                  <a:srgbClr val="C00000"/>
                </a:solidFill>
                <a:effectLst/>
                <a:latin typeface="微软雅黑" panose="020B0503020204020204" pitchFamily="34" charset="-122"/>
                <a:ea typeface="微软雅黑" panose="020B0503020204020204" pitchFamily="34" charset="-122"/>
              </a:rPr>
              <a:t>PE</a:t>
            </a:r>
            <a:endParaRPr lang="en-US" altLang="zh-CN" b="1" i="0" dirty="0">
              <a:solidFill>
                <a:srgbClr val="C00000"/>
              </a:solidFill>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b="1" i="0" dirty="0">
                <a:solidFill>
                  <a:srgbClr val="0F2D69"/>
                </a:solidFill>
                <a:effectLst/>
                <a:latin typeface="微软雅黑" panose="020B0503020204020204" pitchFamily="34" charset="-122"/>
                <a:ea typeface="微软雅黑" panose="020B0503020204020204" pitchFamily="34" charset="-122"/>
              </a:rPr>
              <a:t>基于数据流控制：所有</a:t>
            </a:r>
            <a:r>
              <a:rPr lang="en-US" altLang="zh-CN" b="1" i="0" dirty="0">
                <a:solidFill>
                  <a:srgbClr val="0F2D69"/>
                </a:solidFill>
                <a:effectLst/>
                <a:latin typeface="微软雅黑" panose="020B0503020204020204" pitchFamily="34" charset="-122"/>
                <a:ea typeface="微软雅黑" panose="020B0503020204020204" pitchFamily="34" charset="-122"/>
              </a:rPr>
              <a:t>ALU</a:t>
            </a:r>
            <a:r>
              <a:rPr lang="zh-CN" altLang="en-US" b="1" i="0" dirty="0">
                <a:solidFill>
                  <a:srgbClr val="0F2D69"/>
                </a:solidFill>
                <a:effectLst/>
                <a:latin typeface="微软雅黑" panose="020B0503020204020204" pitchFamily="34" charset="-122"/>
                <a:ea typeface="微软雅黑" panose="020B0503020204020204" pitchFamily="34" charset="-122"/>
              </a:rPr>
              <a:t>形成</a:t>
            </a:r>
            <a:r>
              <a:rPr lang="zh-CN" altLang="en-US" b="1" i="0" dirty="0">
                <a:solidFill>
                  <a:srgbClr val="FF0000"/>
                </a:solidFill>
                <a:effectLst/>
                <a:latin typeface="微软雅黑" panose="020B0503020204020204" pitchFamily="34" charset="-122"/>
                <a:ea typeface="微软雅黑" panose="020B0503020204020204" pitchFamily="34" charset="-122"/>
              </a:rPr>
              <a:t>处理链</a:t>
            </a:r>
            <a:r>
              <a:rPr lang="zh-CN" altLang="en-US" b="1" i="0" dirty="0">
                <a:solidFill>
                  <a:srgbClr val="0F2D69"/>
                </a:solidFill>
                <a:effectLst/>
                <a:latin typeface="微软雅黑" panose="020B0503020204020204" pitchFamily="34" charset="-122"/>
                <a:ea typeface="微软雅黑" panose="020B0503020204020204" pitchFamily="34" charset="-122"/>
              </a:rPr>
              <a:t>，数据在</a:t>
            </a:r>
            <a:r>
              <a:rPr lang="en-US" altLang="zh-CN" b="1" i="0" dirty="0">
                <a:solidFill>
                  <a:srgbClr val="0F2D69"/>
                </a:solidFill>
                <a:effectLst/>
                <a:latin typeface="微软雅黑" panose="020B0503020204020204" pitchFamily="34" charset="-122"/>
                <a:ea typeface="微软雅黑" panose="020B0503020204020204" pitchFamily="34" charset="-122"/>
              </a:rPr>
              <a:t>ALU</a:t>
            </a:r>
            <a:r>
              <a:rPr lang="zh-CN" altLang="en-US" b="1" i="0" dirty="0">
                <a:solidFill>
                  <a:srgbClr val="0F2D69"/>
                </a:solidFill>
                <a:effectLst/>
                <a:latin typeface="微软雅黑" panose="020B0503020204020204" pitchFamily="34" charset="-122"/>
                <a:ea typeface="微软雅黑" panose="020B0503020204020204" pitchFamily="34" charset="-122"/>
              </a:rPr>
              <a:t>间传递</a:t>
            </a:r>
            <a:endParaRPr lang="zh-CN" altLang="en-US" b="1" i="0" dirty="0">
              <a:solidFill>
                <a:srgbClr val="0F2D69"/>
              </a:solidFill>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b="1" i="0" dirty="0">
                <a:solidFill>
                  <a:srgbClr val="0F2D69"/>
                </a:solidFill>
                <a:effectLst/>
                <a:latin typeface="微软雅黑" panose="020B0503020204020204" pitchFamily="34" charset="-122"/>
                <a:ea typeface="微软雅黑" panose="020B0503020204020204" pitchFamily="34" charset="-122"/>
              </a:rPr>
              <a:t>有效</a:t>
            </a:r>
            <a:r>
              <a:rPr lang="zh-CN" altLang="en-US" b="1" i="0" dirty="0">
                <a:solidFill>
                  <a:srgbClr val="FF0000"/>
                </a:solidFill>
                <a:effectLst/>
                <a:latin typeface="微软雅黑" panose="020B0503020204020204" pitchFamily="34" charset="-122"/>
                <a:ea typeface="微软雅黑" panose="020B0503020204020204" pitchFamily="34" charset="-122"/>
              </a:rPr>
              <a:t>提高计算任务的执行性能，控制能耗</a:t>
            </a:r>
            <a:r>
              <a:rPr lang="zh-CN" altLang="en-US" b="1" i="0" dirty="0">
                <a:solidFill>
                  <a:srgbClr val="0F2D69"/>
                </a:solidFill>
                <a:effectLst/>
                <a:latin typeface="微软雅黑" panose="020B0503020204020204" pitchFamily="34" charset="-122"/>
                <a:ea typeface="微软雅黑" panose="020B0503020204020204" pitchFamily="34" charset="-122"/>
              </a:rPr>
              <a:t>；但</a:t>
            </a:r>
            <a:r>
              <a:rPr lang="zh-CN" altLang="en-US" b="1" i="0" dirty="0">
                <a:solidFill>
                  <a:srgbClr val="FF0000"/>
                </a:solidFill>
                <a:effectLst/>
                <a:latin typeface="微软雅黑" panose="020B0503020204020204" pitchFamily="34" charset="-122"/>
                <a:ea typeface="微软雅黑" panose="020B0503020204020204" pitchFamily="34" charset="-122"/>
              </a:rPr>
              <a:t>缺少时间域上的可变性，灵活性不足</a:t>
            </a:r>
            <a:endParaRPr lang="zh-CN" altLang="en-US" b="1" i="0" dirty="0">
              <a:solidFill>
                <a:srgbClr val="0F2D69"/>
              </a:solidFill>
              <a:effectLst/>
              <a:latin typeface="微软雅黑" panose="020B0503020204020204" pitchFamily="34" charset="-122"/>
              <a:ea typeface="微软雅黑" panose="020B0503020204020204" pitchFamily="34" charset="-122"/>
            </a:endParaRPr>
          </a:p>
          <a:p>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5"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cs typeface="+mn-cs"/>
              </a:rPr>
              <a:t>5.1 </a:t>
            </a:r>
            <a:r>
              <a:rPr lang="zh-CN" altLang="en-US" kern="1200" dirty="0">
                <a:solidFill>
                  <a:srgbClr val="002060"/>
                </a:solidFill>
                <a:latin typeface="微软雅黑" panose="020B0503020204020204" pitchFamily="34" charset="-122"/>
                <a:ea typeface="微软雅黑" panose="020B0503020204020204" pitchFamily="34" charset="-122"/>
                <a:cs typeface="+mn-cs"/>
              </a:rPr>
              <a:t>时域与空域架构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rotWithShape="1">
          <a:blip r:embed="rId1"/>
          <a:srcRect l="55455"/>
          <a:stretch>
            <a:fillRect/>
          </a:stretch>
        </p:blipFill>
        <p:spPr>
          <a:xfrm>
            <a:off x="7896200" y="1334141"/>
            <a:ext cx="3816424" cy="4962812"/>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矩形 1"/>
          <p:cNvSpPr/>
          <p:nvPr/>
        </p:nvSpPr>
        <p:spPr bwMode="auto">
          <a:xfrm>
            <a:off x="7968208" y="2852936"/>
            <a:ext cx="720080" cy="648072"/>
          </a:xfrm>
          <a:prstGeom prst="rect">
            <a:avLst/>
          </a:prstGeom>
          <a:solidFill>
            <a:srgbClr val="FFFF00">
              <a:alpha val="46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8" name="直接箭头连接符 7"/>
          <p:cNvCxnSpPr/>
          <p:nvPr/>
        </p:nvCxnSpPr>
        <p:spPr bwMode="auto">
          <a:xfrm flipV="1">
            <a:off x="5555940" y="3176972"/>
            <a:ext cx="2412268" cy="324036"/>
          </a:xfrm>
          <a:prstGeom prst="straightConnector1">
            <a:avLst/>
          </a:prstGeom>
          <a:solidFill>
            <a:schemeClr val="accent1"/>
          </a:solidFill>
          <a:ln w="571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31838" y="188640"/>
            <a:ext cx="10728325" cy="485775"/>
          </a:xfrm>
        </p:spPr>
        <p:txBody>
          <a:bodyPr vert="horz" anchor="ctr" anchorCtr="1">
            <a:noAutofit/>
          </a:bodyPr>
          <a:lstStyle/>
          <a:p>
            <a:pPr algn="ctr"/>
            <a:r>
              <a:rPr lang="en-US" altLang="zh-CN"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5.1 </a:t>
            </a:r>
            <a:r>
              <a:rPr lang="zh-CN" altLang="en-US"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空</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域架构</a:t>
            </a:r>
            <a:r>
              <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代表性设计</a:t>
            </a:r>
            <a:endPar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3" name="文本占位符 2"/>
          <p:cNvSpPr>
            <a:spLocks noGrp="1"/>
          </p:cNvSpPr>
          <p:nvPr>
            <p:ph type="body" sz="quarter" idx="4294967295"/>
          </p:nvPr>
        </p:nvSpPr>
        <p:spPr>
          <a:xfrm>
            <a:off x="263352" y="925386"/>
            <a:ext cx="8509000" cy="461963"/>
          </a:xfrm>
        </p:spPr>
        <p:txBody>
          <a:bodyPr>
            <a:normAutofit/>
          </a:bodyPr>
          <a:lstStyle/>
          <a:p>
            <a:pPr>
              <a:buClr>
                <a:srgbClr val="002060"/>
              </a:buClr>
              <a:buSzPct val="75000"/>
              <a:buFont typeface="Wingdings" panose="05000000000000000000" pitchFamily="2" charset="2"/>
              <a:buChar char="p"/>
            </a:pPr>
            <a:r>
              <a:rPr lang="en-US" altLang="zh-CN" sz="2400" dirty="0">
                <a:solidFill>
                  <a:srgbClr val="002060"/>
                </a:solidFill>
                <a:latin typeface="微软雅黑" panose="020B0503020204020204" pitchFamily="34" charset="-122"/>
                <a:ea typeface="微软雅黑" panose="020B0503020204020204" pitchFamily="34" charset="-122"/>
              </a:rPr>
              <a:t>MIT</a:t>
            </a:r>
            <a:r>
              <a:rPr lang="zh-CN" altLang="en-US" sz="2400" dirty="0">
                <a:solidFill>
                  <a:srgbClr val="002060"/>
                </a:solidFill>
                <a:latin typeface="微软雅黑" panose="020B0503020204020204" pitchFamily="34" charset="-122"/>
                <a:ea typeface="微软雅黑" panose="020B0503020204020204" pitchFamily="34" charset="-122"/>
              </a:rPr>
              <a:t>的</a:t>
            </a:r>
            <a:r>
              <a:rPr lang="en-US" altLang="zh-CN" sz="2400" dirty="0" err="1">
                <a:solidFill>
                  <a:srgbClr val="002060"/>
                </a:solidFill>
                <a:latin typeface="微软雅黑" panose="020B0503020204020204" pitchFamily="34" charset="-122"/>
                <a:ea typeface="微软雅黑" panose="020B0503020204020204" pitchFamily="34" charset="-122"/>
              </a:rPr>
              <a:t>Eyeriss</a:t>
            </a:r>
            <a:r>
              <a:rPr lang="en-US" altLang="zh-CN" sz="2400" dirty="0">
                <a:solidFill>
                  <a:srgbClr val="002060"/>
                </a:solidFill>
                <a:latin typeface="微软雅黑" panose="020B0503020204020204" pitchFamily="34" charset="-122"/>
                <a:ea typeface="微软雅黑" panose="020B0503020204020204" pitchFamily="34" charset="-122"/>
              </a:rPr>
              <a:t> (2016)</a:t>
            </a:r>
            <a:endParaRPr lang="zh-CN" altLang="en-US" sz="2400" dirty="0">
              <a:solidFill>
                <a:srgbClr val="002060"/>
              </a:solidFill>
              <a:latin typeface="微软雅黑" panose="020B0503020204020204" pitchFamily="34" charset="-122"/>
              <a:ea typeface="微软雅黑" panose="020B0503020204020204" pitchFamily="34" charset="-122"/>
            </a:endParaRPr>
          </a:p>
          <a:p>
            <a:pPr marL="0" indent="0">
              <a:buNone/>
            </a:pPr>
            <a:endParaRPr lang="en-US" dirty="0"/>
          </a:p>
        </p:txBody>
      </p:sp>
      <p:sp>
        <p:nvSpPr>
          <p:cNvPr id="6" name="文本占位符 2"/>
          <p:cNvSpPr txBox="1"/>
          <p:nvPr/>
        </p:nvSpPr>
        <p:spPr>
          <a:xfrm>
            <a:off x="335360" y="1556792"/>
            <a:ext cx="4608512" cy="4375822"/>
          </a:xfrm>
          <a:prstGeom prst="rect">
            <a:avLst/>
          </a:prstGeom>
          <a:ln w="12700">
            <a:solidFill>
              <a:srgbClr val="002060"/>
            </a:solidFill>
          </a:ln>
        </p:spPr>
        <p:txBody>
          <a:bodyPr vert="horz">
            <a:noAutofit/>
          </a:bodyPr>
          <a:lstStyle>
            <a:lvl1pPr marL="274320" indent="-274320" algn="just" rtl="0" eaLnBrk="1" fontAlgn="ctr" latinLnBrk="0" hangingPunct="1">
              <a:lnSpc>
                <a:spcPct val="125000"/>
              </a:lnSpc>
              <a:spcBef>
                <a:spcPts val="600"/>
              </a:spcBef>
              <a:buClrTx/>
              <a:buSzPct val="76000"/>
              <a:buFont typeface="Wingdings 3" panose="05040102010807070707"/>
              <a:buChar char=""/>
              <a:defRPr kumimoji="0" sz="26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548640" indent="-274320" algn="l" rtl="0" eaLnBrk="1" latinLnBrk="0" hangingPunct="1">
              <a:lnSpc>
                <a:spcPct val="125000"/>
              </a:lnSpc>
              <a:spcBef>
                <a:spcPts val="500"/>
              </a:spcBef>
              <a:buClr>
                <a:schemeClr val="accent2"/>
              </a:buClr>
              <a:buSzPct val="76000"/>
              <a:buFont typeface="Wingdings 3" panose="05040102010807070707"/>
              <a:buChar char=""/>
              <a:defRPr kumimoji="0" sz="2300" kern="1200">
                <a:solidFill>
                  <a:schemeClr val="tx2"/>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822960" indent="-228600" algn="l" rtl="0" eaLnBrk="1" latinLnBrk="0" hangingPunct="1">
              <a:lnSpc>
                <a:spcPct val="125000"/>
              </a:lnSpc>
              <a:spcBef>
                <a:spcPts val="500"/>
              </a:spcBef>
              <a:buClr>
                <a:schemeClr val="bg1">
                  <a:shade val="50000"/>
                </a:schemeClr>
              </a:buClr>
              <a:buSzPct val="76000"/>
              <a:buFont typeface="Wingdings 3" panose="05040102010807070707"/>
              <a:buChar char=""/>
              <a:defRPr kumimoji="0" sz="20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1097280" indent="-228600" algn="l" rtl="0" eaLnBrk="1" latinLnBrk="0" hangingPunct="1">
              <a:lnSpc>
                <a:spcPct val="125000"/>
              </a:lnSpc>
              <a:spcBef>
                <a:spcPts val="400"/>
              </a:spcBef>
              <a:buClr>
                <a:schemeClr val="accent2">
                  <a:shade val="75000"/>
                </a:schemeClr>
              </a:buClr>
              <a:buSzPct val="70000"/>
              <a:buFont typeface="Wingdings" panose="05000000000000000000"/>
              <a:buChar char=""/>
              <a:defRPr kumimoji="0" sz="18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1371600" indent="-228600" algn="l" rtl="0" eaLnBrk="1" latinLnBrk="0" hangingPunct="1">
              <a:lnSpc>
                <a:spcPct val="125000"/>
              </a:lnSpc>
              <a:spcBef>
                <a:spcPts val="300"/>
              </a:spcBef>
              <a:buClr>
                <a:schemeClr val="accent2"/>
              </a:buClr>
              <a:buSzPct val="70000"/>
              <a:buFont typeface="Wingdings" panose="05000000000000000000"/>
              <a:buChar char=""/>
              <a:defRPr kumimoji="0" sz="16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a:lstStyle>
          <a:p>
            <a:pPr>
              <a:buClr>
                <a:srgbClr val="002060"/>
              </a:buClr>
              <a:buSzPct val="75000"/>
              <a:buFont typeface="Wingdings" panose="05000000000000000000" pitchFamily="2" charset="2"/>
              <a:buChar char="u"/>
            </a:pPr>
            <a:r>
              <a:rPr lang="en-US" altLang="zh-CN" sz="2400" b="1" dirty="0">
                <a:solidFill>
                  <a:srgbClr val="002060"/>
                </a:solidFill>
                <a:latin typeface="微软雅黑" panose="020B0503020204020204" pitchFamily="34" charset="-122"/>
                <a:ea typeface="微软雅黑" panose="020B0503020204020204" pitchFamily="34" charset="-122"/>
              </a:rPr>
              <a:t>1</a:t>
            </a:r>
            <a:r>
              <a:rPr lang="zh-CN" altLang="en-US" sz="2400" b="1" dirty="0">
                <a:solidFill>
                  <a:srgbClr val="002060"/>
                </a:solidFill>
                <a:latin typeface="微软雅黑" panose="020B0503020204020204" pitchFamily="34" charset="-122"/>
                <a:ea typeface="微软雅黑" panose="020B0503020204020204" pitchFamily="34" charset="-122"/>
              </a:rPr>
              <a:t>个</a:t>
            </a:r>
            <a:r>
              <a:rPr lang="en-US" altLang="zh-CN" sz="2400" b="1" dirty="0">
                <a:solidFill>
                  <a:srgbClr val="002060"/>
                </a:solidFill>
                <a:latin typeface="微软雅黑" panose="020B0503020204020204" pitchFamily="34" charset="-122"/>
                <a:ea typeface="微软雅黑" panose="020B0503020204020204" pitchFamily="34" charset="-122"/>
              </a:rPr>
              <a:t>12×14</a:t>
            </a:r>
            <a:r>
              <a:rPr lang="zh-CN" altLang="en-US" sz="2400" b="1" dirty="0">
                <a:solidFill>
                  <a:srgbClr val="002060"/>
                </a:solidFill>
                <a:latin typeface="微软雅黑" panose="020B0503020204020204" pitchFamily="34" charset="-122"/>
                <a:ea typeface="微软雅黑" panose="020B0503020204020204" pitchFamily="34" charset="-122"/>
              </a:rPr>
              <a:t>的</a:t>
            </a:r>
            <a:r>
              <a:rPr lang="en-US" altLang="zh-CN" sz="2400" b="1" dirty="0">
                <a:solidFill>
                  <a:srgbClr val="002060"/>
                </a:solidFill>
                <a:latin typeface="微软雅黑" panose="020B0503020204020204" pitchFamily="34" charset="-122"/>
                <a:ea typeface="微软雅黑" panose="020B0503020204020204" pitchFamily="34" charset="-122"/>
              </a:rPr>
              <a:t>PE</a:t>
            </a:r>
            <a:r>
              <a:rPr lang="zh-CN" altLang="en-US" sz="2400" b="1" dirty="0">
                <a:solidFill>
                  <a:srgbClr val="002060"/>
                </a:solidFill>
                <a:latin typeface="微软雅黑" panose="020B0503020204020204" pitchFamily="34" charset="-122"/>
                <a:ea typeface="微软雅黑" panose="020B0503020204020204" pitchFamily="34" charset="-122"/>
              </a:rPr>
              <a:t>阵列</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zh-CN" altLang="en-US" sz="2400" b="1" dirty="0">
                <a:solidFill>
                  <a:srgbClr val="002060"/>
                </a:solidFill>
                <a:latin typeface="微软雅黑" panose="020B0503020204020204" pitchFamily="34" charset="-122"/>
                <a:ea typeface="微软雅黑" panose="020B0503020204020204" pitchFamily="34" charset="-122"/>
              </a:rPr>
              <a:t>每个</a:t>
            </a:r>
            <a:r>
              <a:rPr lang="en-US" altLang="zh-CN" sz="2400" b="1" dirty="0">
                <a:solidFill>
                  <a:srgbClr val="002060"/>
                </a:solidFill>
                <a:latin typeface="微软雅黑" panose="020B0503020204020204" pitchFamily="34" charset="-122"/>
                <a:ea typeface="微软雅黑" panose="020B0503020204020204" pitchFamily="34" charset="-122"/>
              </a:rPr>
              <a:t>PE</a:t>
            </a:r>
            <a:r>
              <a:rPr lang="zh-CN" altLang="en-US" sz="2400" b="1" dirty="0">
                <a:solidFill>
                  <a:srgbClr val="002060"/>
                </a:solidFill>
                <a:latin typeface="微软雅黑" panose="020B0503020204020204" pitchFamily="34" charset="-122"/>
                <a:ea typeface="微软雅黑" panose="020B0503020204020204" pitchFamily="34" charset="-122"/>
              </a:rPr>
              <a:t>自带</a:t>
            </a:r>
            <a:r>
              <a:rPr lang="zh-CN" altLang="en-US" sz="2400" b="1" dirty="0">
                <a:solidFill>
                  <a:srgbClr val="FF0000"/>
                </a:solidFill>
                <a:latin typeface="微软雅黑" panose="020B0503020204020204" pitchFamily="34" charset="-122"/>
                <a:ea typeface="微软雅黑" panose="020B0503020204020204" pitchFamily="34" charset="-122"/>
              </a:rPr>
              <a:t>控制器</a:t>
            </a:r>
            <a:r>
              <a:rPr lang="zh-CN" altLang="en-US" sz="2400" b="1" dirty="0">
                <a:solidFill>
                  <a:srgbClr val="002060"/>
                </a:solidFill>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本地存储器</a:t>
            </a:r>
            <a:r>
              <a:rPr lang="zh-CN" altLang="en-US"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PE</a:t>
            </a:r>
            <a:r>
              <a:rPr lang="zh-CN" altLang="en-US" sz="2400" b="1" dirty="0">
                <a:solidFill>
                  <a:srgbClr val="FF0000"/>
                </a:solidFill>
                <a:latin typeface="微软雅黑" panose="020B0503020204020204" pitchFamily="34" charset="-122"/>
                <a:ea typeface="微软雅黑" panose="020B0503020204020204" pitchFamily="34" charset="-122"/>
              </a:rPr>
              <a:t>之间可直接传递数据</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en-US" altLang="zh-CN" sz="2400" b="1" dirty="0">
                <a:solidFill>
                  <a:srgbClr val="002060"/>
                </a:solidFill>
                <a:latin typeface="微软雅黑" panose="020B0503020204020204" pitchFamily="34" charset="-122"/>
                <a:ea typeface="微软雅黑" panose="020B0503020204020204" pitchFamily="34" charset="-122"/>
              </a:rPr>
              <a:t>PE</a:t>
            </a:r>
            <a:r>
              <a:rPr lang="zh-CN" altLang="en-US" sz="2400" b="1" dirty="0">
                <a:solidFill>
                  <a:srgbClr val="002060"/>
                </a:solidFill>
                <a:latin typeface="微软雅黑" panose="020B0503020204020204" pitchFamily="34" charset="-122"/>
                <a:ea typeface="微软雅黑" panose="020B0503020204020204" pitchFamily="34" charset="-122"/>
              </a:rPr>
              <a:t>本地</a:t>
            </a:r>
            <a:r>
              <a:rPr lang="en-US" altLang="zh-CN" sz="2400" b="1" dirty="0" err="1">
                <a:solidFill>
                  <a:srgbClr val="002060"/>
                </a:solidFill>
                <a:latin typeface="微软雅黑" panose="020B0503020204020204" pitchFamily="34" charset="-122"/>
                <a:ea typeface="微软雅黑" panose="020B0503020204020204" pitchFamily="34" charset="-122"/>
              </a:rPr>
              <a:t>Reg</a:t>
            </a:r>
            <a:r>
              <a:rPr lang="zh-CN" altLang="en-US" sz="2400" b="1" dirty="0">
                <a:solidFill>
                  <a:srgbClr val="002060"/>
                </a:solidFill>
                <a:latin typeface="微软雅黑" panose="020B0503020204020204" pitchFamily="34" charset="-122"/>
                <a:ea typeface="微软雅黑" panose="020B0503020204020204" pitchFamily="34" charset="-122"/>
              </a:rPr>
              <a:t>、片上全局缓存、片外</a:t>
            </a:r>
            <a:r>
              <a:rPr lang="en-US" altLang="zh-CN" sz="2400" b="1" dirty="0">
                <a:solidFill>
                  <a:srgbClr val="002060"/>
                </a:solidFill>
                <a:latin typeface="微软雅黑" panose="020B0503020204020204" pitchFamily="34" charset="-122"/>
                <a:ea typeface="微软雅黑" panose="020B0503020204020204" pitchFamily="34" charset="-122"/>
              </a:rPr>
              <a:t>DRAM</a:t>
            </a:r>
            <a:r>
              <a:rPr lang="zh-CN" altLang="en-US" sz="2400" b="1" dirty="0">
                <a:solidFill>
                  <a:srgbClr val="FF0000"/>
                </a:solidFill>
                <a:latin typeface="微软雅黑" panose="020B0503020204020204" pitchFamily="34" charset="-122"/>
                <a:ea typeface="微软雅黑" panose="020B0503020204020204" pitchFamily="34" charset="-122"/>
              </a:rPr>
              <a:t>多级存储架构</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行复用（</a:t>
            </a:r>
            <a:r>
              <a:rPr lang="en-US" altLang="zh-CN" sz="2400" b="1" dirty="0">
                <a:solidFill>
                  <a:srgbClr val="FF0000"/>
                </a:solidFill>
                <a:latin typeface="微软雅黑" panose="020B0503020204020204" pitchFamily="34" charset="-122"/>
                <a:ea typeface="微软雅黑" panose="020B0503020204020204" pitchFamily="34" charset="-122"/>
              </a:rPr>
              <a:t>RS</a:t>
            </a:r>
            <a:r>
              <a:rPr lang="zh-CN" altLang="en-US" sz="2400" b="1" dirty="0">
                <a:solidFill>
                  <a:srgbClr val="FF0000"/>
                </a:solidFill>
                <a:latin typeface="微软雅黑" panose="020B0503020204020204" pitchFamily="34" charset="-122"/>
                <a:ea typeface="微软雅黑" panose="020B0503020204020204" pitchFamily="34" charset="-122"/>
              </a:rPr>
              <a:t>）数据流提升片上数据复用率</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计算能效</a:t>
            </a:r>
            <a:r>
              <a:rPr lang="zh-CN" altLang="en-US" sz="2400" b="1" dirty="0">
                <a:solidFill>
                  <a:srgbClr val="002060"/>
                </a:solidFill>
                <a:latin typeface="微软雅黑" panose="020B0503020204020204" pitchFamily="34" charset="-122"/>
                <a:ea typeface="微软雅黑" panose="020B0503020204020204" pitchFamily="34" charset="-122"/>
              </a:rPr>
              <a:t>较传统方法</a:t>
            </a:r>
            <a:r>
              <a:rPr lang="zh-CN" altLang="en-US" sz="2400" b="1" dirty="0">
                <a:solidFill>
                  <a:srgbClr val="FF0000"/>
                </a:solidFill>
                <a:latin typeface="微软雅黑" panose="020B0503020204020204" pitchFamily="34" charset="-122"/>
                <a:ea typeface="微软雅黑" panose="020B0503020204020204" pitchFamily="34" charset="-122"/>
              </a:rPr>
              <a:t>提升</a:t>
            </a:r>
            <a:r>
              <a:rPr lang="en-US" altLang="zh-CN" sz="2400" b="1" dirty="0">
                <a:solidFill>
                  <a:srgbClr val="FF0000"/>
                </a:solidFill>
                <a:latin typeface="微软雅黑" panose="020B0503020204020204" pitchFamily="34" charset="-122"/>
                <a:ea typeface="微软雅黑" panose="020B0503020204020204" pitchFamily="34" charset="-122"/>
              </a:rPr>
              <a:t>10</a:t>
            </a:r>
            <a:r>
              <a:rPr lang="zh-CN" altLang="en-US" sz="2400" b="1" dirty="0">
                <a:solidFill>
                  <a:srgbClr val="FF0000"/>
                </a:solidFill>
                <a:latin typeface="微软雅黑" panose="020B0503020204020204" pitchFamily="34" charset="-122"/>
                <a:ea typeface="微软雅黑" panose="020B0503020204020204" pitchFamily="34" charset="-122"/>
              </a:rPr>
              <a:t>倍</a:t>
            </a:r>
            <a:endParaRPr lang="en-US" altLang="zh-CN" sz="2400" b="1" dirty="0">
              <a:solidFill>
                <a:srgbClr val="002060"/>
              </a:solidFill>
              <a:latin typeface="微软雅黑" panose="020B0503020204020204" pitchFamily="34" charset="-122"/>
              <a:ea typeface="微软雅黑" panose="020B0503020204020204" pitchFamily="34" charset="-122"/>
            </a:endParaRPr>
          </a:p>
          <a:p>
            <a:pPr>
              <a:buClr>
                <a:srgbClr val="002060"/>
              </a:buClr>
              <a:buSzPct val="75000"/>
              <a:buFont typeface="Wingdings" panose="05000000000000000000" pitchFamily="2" charset="2"/>
              <a:buChar char="u"/>
            </a:pPr>
            <a:endParaRPr lang="zh-CN" altLang="en-US" sz="2400" b="1" dirty="0">
              <a:solidFill>
                <a:srgbClr val="002060"/>
              </a:solidFill>
              <a:latin typeface="微软雅黑" panose="020B0503020204020204" pitchFamily="34" charset="-122"/>
              <a:ea typeface="微软雅黑" panose="020B0503020204020204" pitchFamily="34" charset="-122"/>
            </a:endParaRPr>
          </a:p>
          <a:p>
            <a:pPr marL="0" indent="0">
              <a:buNone/>
            </a:pPr>
            <a:endParaRPr lang="en-US" sz="18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59895" y="2204864"/>
            <a:ext cx="6957083" cy="2998381"/>
          </a:xfrm>
          <a:prstGeom prst="rect">
            <a:avLst/>
          </a:prstGeom>
        </p:spPr>
      </p:pic>
      <p:sp>
        <p:nvSpPr>
          <p:cNvPr id="7" name="文本占位符 2"/>
          <p:cNvSpPr txBox="1"/>
          <p:nvPr/>
        </p:nvSpPr>
        <p:spPr>
          <a:xfrm>
            <a:off x="479376" y="6005342"/>
            <a:ext cx="11089231" cy="738516"/>
          </a:xfrm>
          <a:prstGeom prst="rect">
            <a:avLst/>
          </a:prstGeom>
        </p:spPr>
        <p:txBody>
          <a:bodyPr vert="horz" anchor="ctr" anchorCtr="0">
            <a:normAutofit fontScale="92500" lnSpcReduction="10000"/>
          </a:bodyPr>
          <a:lstStyle>
            <a:lvl1pPr marL="274320" indent="-274320" algn="just" rtl="0" eaLnBrk="1" fontAlgn="ctr" latinLnBrk="0" hangingPunct="1">
              <a:lnSpc>
                <a:spcPct val="125000"/>
              </a:lnSpc>
              <a:spcBef>
                <a:spcPts val="600"/>
              </a:spcBef>
              <a:buClrTx/>
              <a:buSzPct val="76000"/>
              <a:buFont typeface="Wingdings 3" panose="05040102010807070707"/>
              <a:buChar char=""/>
              <a:defRPr kumimoji="0" sz="26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548640" indent="-274320" algn="l" rtl="0" eaLnBrk="1" latinLnBrk="0" hangingPunct="1">
              <a:lnSpc>
                <a:spcPct val="125000"/>
              </a:lnSpc>
              <a:spcBef>
                <a:spcPts val="500"/>
              </a:spcBef>
              <a:buClr>
                <a:schemeClr val="accent2"/>
              </a:buClr>
              <a:buSzPct val="76000"/>
              <a:buFont typeface="Wingdings 3" panose="05040102010807070707"/>
              <a:buChar char=""/>
              <a:defRPr kumimoji="0" sz="2300" kern="1200">
                <a:solidFill>
                  <a:schemeClr val="tx2"/>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822960" indent="-228600" algn="l" rtl="0" eaLnBrk="1" latinLnBrk="0" hangingPunct="1">
              <a:lnSpc>
                <a:spcPct val="125000"/>
              </a:lnSpc>
              <a:spcBef>
                <a:spcPts val="500"/>
              </a:spcBef>
              <a:buClr>
                <a:schemeClr val="bg1">
                  <a:shade val="50000"/>
                </a:schemeClr>
              </a:buClr>
              <a:buSzPct val="76000"/>
              <a:buFont typeface="Wingdings 3" panose="05040102010807070707"/>
              <a:buChar char=""/>
              <a:defRPr kumimoji="0" sz="20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1097280" indent="-228600" algn="l" rtl="0" eaLnBrk="1" latinLnBrk="0" hangingPunct="1">
              <a:lnSpc>
                <a:spcPct val="125000"/>
              </a:lnSpc>
              <a:spcBef>
                <a:spcPts val="400"/>
              </a:spcBef>
              <a:buClr>
                <a:schemeClr val="accent2">
                  <a:shade val="75000"/>
                </a:schemeClr>
              </a:buClr>
              <a:buSzPct val="70000"/>
              <a:buFont typeface="Wingdings" panose="05000000000000000000"/>
              <a:buChar char=""/>
              <a:defRPr kumimoji="0" sz="18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1371600" indent="-228600" algn="l" rtl="0" eaLnBrk="1" latinLnBrk="0" hangingPunct="1">
              <a:lnSpc>
                <a:spcPct val="125000"/>
              </a:lnSpc>
              <a:spcBef>
                <a:spcPts val="300"/>
              </a:spcBef>
              <a:buClr>
                <a:schemeClr val="accent2"/>
              </a:buClr>
              <a:buSzPct val="70000"/>
              <a:buFont typeface="Wingdings" panose="05000000000000000000"/>
              <a:buChar char=""/>
              <a:defRPr kumimoji="0" sz="16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a:lstStyle>
          <a:p>
            <a:pPr marL="0" indent="0">
              <a:buNone/>
            </a:pPr>
            <a:r>
              <a:rPr lang="en-US" sz="1800" dirty="0">
                <a:solidFill>
                  <a:srgbClr val="002060"/>
                </a:solidFill>
                <a:latin typeface="微软雅黑" panose="020B0503020204020204" pitchFamily="34" charset="-122"/>
                <a:ea typeface="微软雅黑" panose="020B0503020204020204" pitchFamily="34" charset="-122"/>
              </a:rPr>
              <a:t>Chen Y H, Krishna T, </a:t>
            </a:r>
            <a:r>
              <a:rPr lang="en-US" sz="1800" i="1" dirty="0" err="1">
                <a:solidFill>
                  <a:srgbClr val="002060"/>
                </a:solidFill>
                <a:latin typeface="微软雅黑" panose="020B0503020204020204" pitchFamily="34" charset="-122"/>
                <a:ea typeface="微软雅黑" panose="020B0503020204020204" pitchFamily="34" charset="-122"/>
              </a:rPr>
              <a:t>etal</a:t>
            </a:r>
            <a:r>
              <a:rPr lang="en-US" sz="1800" i="1" dirty="0">
                <a:solidFill>
                  <a:srgbClr val="002060"/>
                </a:solidFill>
                <a:latin typeface="微软雅黑" panose="020B0503020204020204" pitchFamily="34" charset="-122"/>
                <a:ea typeface="微软雅黑" panose="020B0503020204020204" pitchFamily="34" charset="-122"/>
              </a:rPr>
              <a:t>. </a:t>
            </a:r>
            <a:r>
              <a:rPr lang="en-US" sz="1800" i="1" dirty="0" err="1">
                <a:solidFill>
                  <a:srgbClr val="002060"/>
                </a:solidFill>
                <a:latin typeface="微软雅黑" panose="020B0503020204020204" pitchFamily="34" charset="-122"/>
                <a:ea typeface="微软雅黑" panose="020B0503020204020204" pitchFamily="34" charset="-122"/>
              </a:rPr>
              <a:t>Eyeriss</a:t>
            </a:r>
            <a:r>
              <a:rPr lang="en-US" sz="1800" i="1" dirty="0">
                <a:solidFill>
                  <a:srgbClr val="002060"/>
                </a:solidFill>
                <a:latin typeface="微软雅黑" panose="020B0503020204020204" pitchFamily="34" charset="-122"/>
                <a:ea typeface="微软雅黑" panose="020B0503020204020204" pitchFamily="34" charset="-122"/>
              </a:rPr>
              <a:t>: An energy-efficient reconfigurable accelerator for deep convolutional neural networks. IEEE Journal of Solid-State Circuits, 2017, 52(1): 127-138 </a:t>
            </a:r>
            <a:endParaRPr lang="en-US" sz="1800" i="1" dirty="0">
              <a:solidFill>
                <a:srgbClr val="002060"/>
              </a:solidFill>
              <a:latin typeface="微软雅黑" panose="020B0503020204020204" pitchFamily="34" charset="-122"/>
              <a:ea typeface="微软雅黑" panose="020B0503020204020204" pitchFamily="34" charset="-122"/>
            </a:endParaRPr>
          </a:p>
        </p:txBody>
      </p:sp>
      <p:sp>
        <p:nvSpPr>
          <p:cNvPr id="4"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8" name="矩形 7"/>
          <p:cNvSpPr/>
          <p:nvPr/>
        </p:nvSpPr>
        <p:spPr bwMode="auto">
          <a:xfrm>
            <a:off x="5087888" y="1556792"/>
            <a:ext cx="7029091" cy="4375822"/>
          </a:xfrm>
          <a:prstGeom prst="rect">
            <a:avLst/>
          </a:prstGeom>
          <a:noFill/>
          <a:ln w="127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4835,&quot;width&quot;:10177}"/>
</p:tagLst>
</file>

<file path=ppt/tags/tag3.xml><?xml version="1.0" encoding="utf-8"?>
<p:tagLst xmlns:p="http://schemas.openxmlformats.org/presentationml/2006/main">
  <p:tag name="COMMONDATA" val="eyJoZGlkIjoiMzEwNTM5NzYwMDRjMzkwZTVkZjY2ODkwMGIxNGU0OTUifQ=="/>
</p:tagLst>
</file>

<file path=ppt/theme/theme1.xml><?xml version="1.0" encoding="utf-8"?>
<a:theme xmlns:a="http://schemas.openxmlformats.org/drawingml/2006/main" name="默认设计模板">
  <a:themeElements>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3300"/>
      </a:hlink>
      <a:folHlink>
        <a:srgbClr val="669900"/>
      </a:folHlink>
    </a:clrScheme>
    <a:fontScheme name="默认设计模板">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bwMode="auto">
        <a:noFill/>
        <a:ln w="38100" cmpd="dbl" algn="ctr">
          <a:solidFill>
            <a:srgbClr val="990000"/>
          </a:solidFill>
          <a:miter lim="800000"/>
        </a:ln>
      </a:spPr>
      <a:bodyPr wrap="square" rtlCol="0" anchor="ctr">
        <a:spAutoFit/>
      </a:bodyPr>
      <a:lstStyle>
        <a:defPPr defTabSz="609600">
          <a:buFont typeface="Arial" panose="020B0604020202020204" pitchFamily="34" charset="0"/>
          <a:buNone/>
          <a:defRPr sz="1600" b="1" dirty="0">
            <a:solidFill>
              <a:srgbClr val="0033CC"/>
            </a:solidFill>
            <a:latin typeface="仿宋" panose="02010609060101010101" pitchFamily="49" charset="-122"/>
            <a:ea typeface="仿宋" panose="02010609060101010101" pitchFamily="49"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3300"/>
        </a:hlink>
        <a:folHlink>
          <a:srgbClr val="66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5368</Words>
  <Application>WPS 演示</Application>
  <PresentationFormat>宽屏</PresentationFormat>
  <Paragraphs>546</Paragraphs>
  <Slides>38</Slides>
  <Notes>27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38</vt:i4>
      </vt:variant>
    </vt:vector>
  </HeadingPairs>
  <TitlesOfParts>
    <vt:vector size="56" baseType="lpstr">
      <vt:lpstr>Arial</vt:lpstr>
      <vt:lpstr>宋体</vt:lpstr>
      <vt:lpstr>Wingdings</vt:lpstr>
      <vt:lpstr>黑体</vt:lpstr>
      <vt:lpstr>仿宋</vt:lpstr>
      <vt:lpstr>Tahoma</vt:lpstr>
      <vt:lpstr>微软雅黑</vt:lpstr>
      <vt:lpstr>Times New Roman</vt:lpstr>
      <vt:lpstr>Wingdings 3</vt:lpstr>
      <vt:lpstr>Huawei Sans</vt:lpstr>
      <vt:lpstr>DejaVu Math TeX Gyre</vt:lpstr>
      <vt:lpstr>方正兰亭黑简体</vt:lpstr>
      <vt:lpstr>微软雅黑 Light</vt:lpstr>
      <vt:lpstr>Wingdings</vt:lpstr>
      <vt:lpstr>Arial Unicode MS</vt:lpstr>
      <vt:lpstr>Adobe Naskh Medium</vt:lpstr>
      <vt:lpstr>Segoe Print</vt:lpstr>
      <vt:lpstr>默认设计模板</vt:lpstr>
      <vt:lpstr>智能芯片设计 第5章 智能芯片架构设计</vt:lpstr>
      <vt:lpstr>本章内容</vt:lpstr>
      <vt:lpstr>5.1 时域与空域架构</vt:lpstr>
      <vt:lpstr>5.1 时域与空域架构</vt:lpstr>
      <vt:lpstr>5.1 时域与空域架构</vt:lpstr>
      <vt:lpstr>5.1 时域架构代表性设计</vt:lpstr>
      <vt:lpstr>5.1 时域架构代表性设计</vt:lpstr>
      <vt:lpstr>5.1 时域与空域架构</vt:lpstr>
      <vt:lpstr>5.1 空域架构代表性设计</vt:lpstr>
      <vt:lpstr>5.1 空域架构代表性设计</vt:lpstr>
      <vt:lpstr>5.1 空域架构代表性设计</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5.1 时域与空域架构</vt:lpstr>
      <vt:lpstr>DianNao芯片</vt:lpstr>
      <vt:lpstr>DianNao芯片</vt:lpstr>
      <vt:lpstr>DaDianNao芯片</vt:lpstr>
      <vt:lpstr>ShiDianNao芯片</vt:lpstr>
      <vt:lpstr>PuDianNao芯片</vt:lpstr>
      <vt:lpstr>PuDianNao芯片</vt:lpstr>
      <vt:lpstr>PowerPoint 演示文稿</vt:lpstr>
    </vt:vector>
  </TitlesOfParts>
  <Company>hust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太极熊</cp:lastModifiedBy>
  <cp:revision>4766</cp:revision>
  <cp:lastPrinted>2018-11-21T06:51:00Z</cp:lastPrinted>
  <dcterms:created xsi:type="dcterms:W3CDTF">2007-04-28T12:00:00Z</dcterms:created>
  <dcterms:modified xsi:type="dcterms:W3CDTF">2025-05-21T16:23:08Z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47D46F58994D4E5DBCCA156C23C09A10_13</vt:lpwstr>
  </property>
  <property fmtid="{D5CDD505-2E9C-101B-9397-08002B2CF9AE}" pid="3" name="KSOProductBuildVer">
    <vt:lpwstr>2052-12.1.0.21171</vt:lpwstr>
  </property>
</Properties>
</file>